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1.xml" ContentType="application/vnd.openxmlformats-officedocument.theme+xml"/>
  <Override PartName="/ppt/slideLayouts/slideLayout61.xml" ContentType="application/vnd.openxmlformats-officedocument.presentationml.slideLayout+xml"/>
  <Override PartName="/ppt/theme/theme22.xml" ContentType="application/vnd.openxmlformats-officedocument.theme+xml"/>
  <Override PartName="/ppt/slideLayouts/slideLayout62.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58"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40" r:id="rId22"/>
    <p:sldMasterId id="2147483751" r:id="rId23"/>
    <p:sldMasterId id="2147483754" r:id="rId24"/>
    <p:sldMasterId id="2147483748" r:id="rId25"/>
    <p:sldMasterId id="2147483759" r:id="rId26"/>
  </p:sldMasterIdLst>
  <p:notesMasterIdLst>
    <p:notesMasterId r:id="rId71"/>
  </p:notesMasterIdLst>
  <p:handoutMasterIdLst>
    <p:handoutMasterId r:id="rId72"/>
  </p:handoutMasterIdLst>
  <p:sldIdLst>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03" r:id="rId68"/>
    <p:sldId id="304" r:id="rId69"/>
    <p:sldId id="26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345" autoAdjust="0"/>
  </p:normalViewPr>
  <p:slideViewPr>
    <p:cSldViewPr snapToGrid="0">
      <p:cViewPr varScale="1">
        <p:scale>
          <a:sx n="70" d="100"/>
          <a:sy n="70" d="100"/>
        </p:scale>
        <p:origin x="1094" y="53"/>
      </p:cViewPr>
      <p:guideLst/>
    </p:cSldViewPr>
  </p:slideViewPr>
  <p:outlineViewPr>
    <p:cViewPr>
      <p:scale>
        <a:sx n="33" d="100"/>
        <a:sy n="33" d="100"/>
      </p:scale>
      <p:origin x="0" y="-25344"/>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35.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17.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7.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3/15/2022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3/15/2022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dirty="0"/>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 coli</a:t>
            </a:r>
            <a:r>
              <a:rPr lang="en-US" sz="1200" kern="1200" dirty="0">
                <a:solidFill>
                  <a:schemeClr val="tx1"/>
                </a:solidFill>
                <a:effectLst/>
                <a:latin typeface="+mn-lt"/>
                <a:ea typeface="+mn-ea"/>
                <a:cs typeface="+mn-cs"/>
              </a:rPr>
              <a:t> is the bacteria that most frequently cause UTIs.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Bacterial have something called “virulence factors” and this play a significant role in determining if the bacteria will invade the urinary tract and the level of infection.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Uropathogenic</a:t>
            </a:r>
            <a:r>
              <a:rPr lang="en-US" sz="1200" b="0" i="0" kern="1200" dirty="0">
                <a:solidFill>
                  <a:schemeClr val="tx1"/>
                </a:solidFill>
                <a:effectLst/>
                <a:latin typeface="+mn-lt"/>
                <a:ea typeface="+mn-ea"/>
                <a:cs typeface="+mn-cs"/>
              </a:rPr>
              <a:t> E. coli are present within the bowel and by expressing specific virulence factors that permit the bacteria to attach to the bladder surface and </a:t>
            </a:r>
            <a:r>
              <a:rPr lang="en-US" sz="1200" b="0" i="0" kern="1200" dirty="0" err="1">
                <a:solidFill>
                  <a:schemeClr val="tx1"/>
                </a:solidFill>
                <a:effectLst/>
                <a:latin typeface="+mn-lt"/>
                <a:ea typeface="+mn-ea"/>
                <a:cs typeface="+mn-cs"/>
              </a:rPr>
              <a:t>multipy</a:t>
            </a:r>
            <a:r>
              <a:rPr lang="en-US" sz="1200" b="0" i="0" kern="1200" dirty="0">
                <a:solidFill>
                  <a:schemeClr val="tx1"/>
                </a:solidFill>
                <a:effectLst/>
                <a:latin typeface="+mn-lt"/>
                <a:ea typeface="+mn-ea"/>
                <a:cs typeface="+mn-cs"/>
              </a:rPr>
              <a:t> in the lower urinary tract, they cause harm. Other common bacteria to cause UTIs are Klebsiella, Enterococcus </a:t>
            </a:r>
            <a:r>
              <a:rPr lang="en-US" sz="1200" b="0" i="0" kern="1200" dirty="0" err="1">
                <a:solidFill>
                  <a:schemeClr val="tx1"/>
                </a:solidFill>
                <a:effectLst/>
                <a:latin typeface="+mn-lt"/>
                <a:ea typeface="+mn-ea"/>
                <a:cs typeface="+mn-cs"/>
              </a:rPr>
              <a:t>faefacalis</a:t>
            </a:r>
            <a:r>
              <a:rPr lang="en-US" sz="1200" b="0" i="0" kern="1200" dirty="0">
                <a:solidFill>
                  <a:schemeClr val="tx1"/>
                </a:solidFill>
                <a:effectLst/>
                <a:latin typeface="+mn-lt"/>
                <a:ea typeface="+mn-ea"/>
                <a:cs typeface="+mn-cs"/>
              </a:rPr>
              <a:t> and Proteus.</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dirty="0"/>
          </a:p>
        </p:txBody>
      </p:sp>
    </p:spTree>
    <p:extLst>
      <p:ext uri="{BB962C8B-B14F-4D97-AF65-F5344CB8AC3E}">
        <p14:creationId xmlns:p14="http://schemas.microsoft.com/office/powerpoint/2010/main" val="278011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UTIs can be classified as either complicated or uncomplicated depending on underlying factors at the affected patient and the type of bacteria causing the infection.</a:t>
            </a: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sv-SE" dirty="0"/>
              <a:t>The definition by EAU is the </a:t>
            </a:r>
            <a:r>
              <a:rPr lang="sv-SE" dirty="0" err="1"/>
              <a:t>following</a:t>
            </a:r>
            <a:r>
              <a:rPr lang="sv-SE" dirty="0"/>
              <a:t>:</a:t>
            </a:r>
          </a:p>
          <a:p>
            <a:pPr marL="0" indent="0">
              <a:buFont typeface="Arial" panose="020B0604020202020204" pitchFamily="34" charset="0"/>
              <a:buNone/>
            </a:pPr>
            <a:r>
              <a:rPr lang="sv-SE" dirty="0" err="1"/>
              <a:t>Uncomplicated</a:t>
            </a:r>
            <a:r>
              <a:rPr lang="sv-SE" dirty="0"/>
              <a:t> </a:t>
            </a:r>
            <a:r>
              <a:rPr lang="sv-SE" dirty="0" err="1"/>
              <a:t>UTIs</a:t>
            </a:r>
            <a:r>
              <a:rPr lang="sv-SE" dirty="0"/>
              <a:t> </a:t>
            </a:r>
            <a:r>
              <a:rPr lang="sv-SE" dirty="0" err="1"/>
              <a:t>mainly</a:t>
            </a:r>
            <a:r>
              <a:rPr lang="sv-SE" dirty="0"/>
              <a:t> </a:t>
            </a:r>
            <a:r>
              <a:rPr lang="sv-SE" dirty="0" err="1"/>
              <a:t>refer</a:t>
            </a:r>
            <a:r>
              <a:rPr lang="sv-SE" dirty="0"/>
              <a:t> to the </a:t>
            </a:r>
            <a:r>
              <a:rPr lang="sv-SE" dirty="0" err="1"/>
              <a:t>UTIs</a:t>
            </a:r>
            <a:r>
              <a:rPr lang="sv-SE" dirty="0"/>
              <a:t> </a:t>
            </a:r>
            <a:r>
              <a:rPr lang="sv-SE" dirty="0" err="1"/>
              <a:t>occuring</a:t>
            </a:r>
            <a:r>
              <a:rPr lang="sv-SE" dirty="0"/>
              <a:t> in </a:t>
            </a:r>
            <a:r>
              <a:rPr lang="sv-SE" dirty="0" err="1"/>
              <a:t>otherwise</a:t>
            </a:r>
            <a:r>
              <a:rPr lang="sv-SE" dirty="0"/>
              <a:t> </a:t>
            </a:r>
            <a:r>
              <a:rPr lang="sv-SE" dirty="0" err="1"/>
              <a:t>healthy</a:t>
            </a:r>
            <a:r>
              <a:rPr lang="sv-SE" dirty="0"/>
              <a:t> </a:t>
            </a:r>
            <a:r>
              <a:rPr lang="sv-SE" dirty="0" err="1"/>
              <a:t>women</a:t>
            </a:r>
            <a:r>
              <a:rPr lang="sv-SE" dirty="0"/>
              <a:t>. It </a:t>
            </a:r>
            <a:r>
              <a:rPr lang="sv-SE" dirty="0" err="1"/>
              <a:t>can</a:t>
            </a:r>
            <a:r>
              <a:rPr lang="sv-SE" dirty="0"/>
              <a:t> cause </a:t>
            </a:r>
            <a:r>
              <a:rPr lang="sv-SE" dirty="0" err="1"/>
              <a:t>infection</a:t>
            </a:r>
            <a:r>
              <a:rPr lang="sv-SE" dirty="0"/>
              <a:t> in </a:t>
            </a:r>
            <a:r>
              <a:rPr lang="sv-SE" dirty="0" err="1"/>
              <a:t>both</a:t>
            </a:r>
            <a:r>
              <a:rPr lang="sv-SE" dirty="0"/>
              <a:t> the </a:t>
            </a:r>
            <a:r>
              <a:rPr lang="sv-SE" dirty="0" err="1"/>
              <a:t>lower</a:t>
            </a:r>
            <a:r>
              <a:rPr lang="sv-SE" dirty="0"/>
              <a:t> </a:t>
            </a:r>
            <a:r>
              <a:rPr lang="sv-SE" dirty="0" err="1"/>
              <a:t>urinart</a:t>
            </a:r>
            <a:r>
              <a:rPr lang="sv-SE" dirty="0"/>
              <a:t> </a:t>
            </a:r>
            <a:r>
              <a:rPr lang="sv-SE" dirty="0" err="1"/>
              <a:t>tract</a:t>
            </a:r>
            <a:r>
              <a:rPr lang="sv-SE" dirty="0"/>
              <a:t> (</a:t>
            </a:r>
            <a:r>
              <a:rPr lang="sv-SE" dirty="0" err="1"/>
              <a:t>cystitis</a:t>
            </a:r>
            <a:r>
              <a:rPr lang="sv-SE" dirty="0"/>
              <a:t>) and </a:t>
            </a:r>
            <a:r>
              <a:rPr lang="sv-SE" dirty="0" err="1"/>
              <a:t>upper</a:t>
            </a:r>
            <a:r>
              <a:rPr lang="sv-SE" dirty="0"/>
              <a:t> </a:t>
            </a:r>
            <a:r>
              <a:rPr lang="sv-SE" dirty="0" err="1"/>
              <a:t>urinary</a:t>
            </a:r>
            <a:r>
              <a:rPr lang="sv-SE" dirty="0"/>
              <a:t> </a:t>
            </a:r>
            <a:r>
              <a:rPr lang="sv-SE" dirty="0" err="1"/>
              <a:t>tract</a:t>
            </a:r>
            <a:r>
              <a:rPr lang="sv-SE" dirty="0"/>
              <a:t> </a:t>
            </a:r>
            <a:r>
              <a:rPr lang="sv-SE" dirty="0" err="1"/>
              <a:t>affecting</a:t>
            </a:r>
            <a:r>
              <a:rPr lang="sv-SE" dirty="0"/>
              <a:t> the </a:t>
            </a:r>
            <a:r>
              <a:rPr lang="sv-SE" dirty="0" err="1"/>
              <a:t>kidneys</a:t>
            </a:r>
            <a:r>
              <a:rPr lang="sv-SE" dirty="0"/>
              <a:t>. It </a:t>
            </a:r>
            <a:r>
              <a:rPr lang="sv-SE" dirty="0" err="1"/>
              <a:t>may</a:t>
            </a:r>
            <a:r>
              <a:rPr lang="sv-SE" dirty="0"/>
              <a:t> </a:t>
            </a:r>
            <a:r>
              <a:rPr lang="sv-SE" dirty="0" err="1"/>
              <a:t>result</a:t>
            </a:r>
            <a:r>
              <a:rPr lang="sv-SE" dirty="0"/>
              <a:t> in </a:t>
            </a:r>
            <a:r>
              <a:rPr lang="sv-SE" dirty="0" err="1"/>
              <a:t>recurrent</a:t>
            </a:r>
            <a:r>
              <a:rPr lang="sv-SE" dirty="0"/>
              <a:t> </a:t>
            </a:r>
            <a:r>
              <a:rPr lang="sv-SE" dirty="0" err="1"/>
              <a:t>UTIs</a:t>
            </a:r>
            <a:r>
              <a:rPr lang="sv-SE" dirty="0"/>
              <a:t>. </a:t>
            </a:r>
            <a:r>
              <a:rPr lang="sv-SE" dirty="0" err="1"/>
              <a:t>However</a:t>
            </a:r>
            <a:r>
              <a:rPr lang="sv-SE" dirty="0"/>
              <a:t> the risk </a:t>
            </a:r>
            <a:r>
              <a:rPr lang="sv-SE" dirty="0" err="1"/>
              <a:t>of</a:t>
            </a:r>
            <a:r>
              <a:rPr lang="sv-SE" dirty="0"/>
              <a:t> </a:t>
            </a:r>
            <a:r>
              <a:rPr lang="sv-SE" dirty="0" err="1"/>
              <a:t>complications</a:t>
            </a:r>
            <a:r>
              <a:rPr lang="sv-SE" dirty="0"/>
              <a:t> </a:t>
            </a:r>
            <a:r>
              <a:rPr lang="sv-SE" dirty="0" err="1"/>
              <a:t>such</a:t>
            </a:r>
            <a:r>
              <a:rPr lang="sv-SE" dirty="0"/>
              <a:t> as </a:t>
            </a:r>
            <a:r>
              <a:rPr lang="sv-SE" dirty="0" err="1"/>
              <a:t>urosepsis</a:t>
            </a:r>
            <a:r>
              <a:rPr lang="sv-SE" dirty="0"/>
              <a:t> is </a:t>
            </a:r>
            <a:r>
              <a:rPr lang="sv-SE" dirty="0" err="1"/>
              <a:t>low</a:t>
            </a:r>
            <a:r>
              <a:rPr lang="sv-SE" dirty="0"/>
              <a:t>.</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Males </a:t>
            </a:r>
            <a:r>
              <a:rPr lang="sv-SE" dirty="0" err="1"/>
              <a:t>are</a:t>
            </a:r>
            <a:r>
              <a:rPr lang="sv-SE" dirty="0"/>
              <a:t> less </a:t>
            </a:r>
            <a:r>
              <a:rPr lang="sv-SE" dirty="0" err="1"/>
              <a:t>prone</a:t>
            </a:r>
            <a:r>
              <a:rPr lang="sv-SE" dirty="0"/>
              <a:t> to </a:t>
            </a:r>
            <a:r>
              <a:rPr lang="sv-SE" dirty="0" err="1"/>
              <a:t>receive</a:t>
            </a:r>
            <a:r>
              <a:rPr lang="sv-SE" dirty="0"/>
              <a:t> </a:t>
            </a:r>
            <a:r>
              <a:rPr lang="sv-SE" dirty="0" err="1"/>
              <a:t>UTIs</a:t>
            </a:r>
            <a:r>
              <a:rPr lang="sv-SE" dirty="0"/>
              <a:t> </a:t>
            </a:r>
            <a:r>
              <a:rPr lang="sv-SE" dirty="0" err="1"/>
              <a:t>bacuse</a:t>
            </a:r>
            <a:r>
              <a:rPr lang="sv-SE" dirty="0"/>
              <a:t> </a:t>
            </a:r>
            <a:r>
              <a:rPr lang="sv-SE" dirty="0" err="1"/>
              <a:t>of</a:t>
            </a:r>
            <a:r>
              <a:rPr lang="sv-SE" dirty="0"/>
              <a:t> the </a:t>
            </a:r>
            <a:r>
              <a:rPr lang="sv-SE" dirty="0" err="1"/>
              <a:t>longer</a:t>
            </a:r>
            <a:r>
              <a:rPr lang="sv-SE" dirty="0"/>
              <a:t> </a:t>
            </a:r>
            <a:r>
              <a:rPr lang="sv-SE" dirty="0" err="1"/>
              <a:t>urethra</a:t>
            </a:r>
            <a:r>
              <a:rPr lang="sv-SE" dirty="0"/>
              <a:t>, and </a:t>
            </a:r>
            <a:r>
              <a:rPr lang="sv-SE" dirty="0" err="1"/>
              <a:t>when</a:t>
            </a:r>
            <a:r>
              <a:rPr lang="sv-SE" dirty="0"/>
              <a:t> it </a:t>
            </a:r>
            <a:r>
              <a:rPr lang="sv-SE" dirty="0" err="1"/>
              <a:t>happens</a:t>
            </a:r>
            <a:r>
              <a:rPr lang="sv-SE" dirty="0"/>
              <a:t> </a:t>
            </a:r>
            <a:r>
              <a:rPr lang="sv-SE" dirty="0" err="1"/>
              <a:t>they</a:t>
            </a:r>
            <a:r>
              <a:rPr lang="sv-SE" dirty="0"/>
              <a:t> </a:t>
            </a:r>
            <a:r>
              <a:rPr lang="sv-SE" dirty="0" err="1"/>
              <a:t>are</a:t>
            </a:r>
            <a:r>
              <a:rPr lang="sv-SE" dirty="0"/>
              <a:t> </a:t>
            </a:r>
            <a:r>
              <a:rPr lang="sv-SE" dirty="0" err="1"/>
              <a:t>classified</a:t>
            </a:r>
            <a:r>
              <a:rPr lang="sv-SE" dirty="0"/>
              <a:t> as </a:t>
            </a:r>
            <a:r>
              <a:rPr lang="sv-SE" i="1" dirty="0" err="1"/>
              <a:t>Complicated</a:t>
            </a:r>
            <a:r>
              <a:rPr lang="sv-SE" i="1" dirty="0"/>
              <a:t> </a:t>
            </a:r>
            <a:r>
              <a:rPr lang="sv-SE" i="1" dirty="0" err="1"/>
              <a:t>according</a:t>
            </a:r>
            <a:r>
              <a:rPr lang="sv-SE" i="1" dirty="0"/>
              <a:t> </a:t>
            </a:r>
            <a:r>
              <a:rPr lang="sv-SE" i="0" dirty="0"/>
              <a:t>to EAU </a:t>
            </a:r>
            <a:r>
              <a:rPr lang="sv-SE" i="0" dirty="0" err="1"/>
              <a:t>guidlines</a:t>
            </a:r>
            <a:r>
              <a:rPr lang="sv-SE" i="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err="1"/>
              <a:t>Catheter</a:t>
            </a:r>
            <a:r>
              <a:rPr lang="sv-SE" dirty="0"/>
              <a:t> </a:t>
            </a:r>
            <a:r>
              <a:rPr lang="sv-SE" dirty="0" err="1"/>
              <a:t>users</a:t>
            </a:r>
            <a:r>
              <a:rPr lang="sv-SE" dirty="0"/>
              <a:t> </a:t>
            </a:r>
            <a:r>
              <a:rPr lang="sv-SE" dirty="0" err="1"/>
              <a:t>suffering</a:t>
            </a:r>
            <a:r>
              <a:rPr lang="sv-SE" dirty="0"/>
              <a:t> from a UTI </a:t>
            </a:r>
            <a:r>
              <a:rPr lang="sv-SE" dirty="0" err="1"/>
              <a:t>are</a:t>
            </a:r>
            <a:r>
              <a:rPr lang="sv-SE" dirty="0"/>
              <a:t> </a:t>
            </a:r>
            <a:r>
              <a:rPr lang="sv-SE" dirty="0" err="1"/>
              <a:t>also</a:t>
            </a:r>
            <a:r>
              <a:rPr lang="sv-SE" dirty="0"/>
              <a:t> </a:t>
            </a:r>
            <a:r>
              <a:rPr lang="sv-SE" dirty="0" err="1"/>
              <a:t>classified</a:t>
            </a:r>
            <a:r>
              <a:rPr lang="sv-SE" dirty="0"/>
              <a:t> as </a:t>
            </a:r>
            <a:r>
              <a:rPr lang="sv-SE" i="1" dirty="0" err="1"/>
              <a:t>Complicated</a:t>
            </a:r>
            <a:r>
              <a:rPr lang="sv-SE" i="1" dirty="0"/>
              <a:t> </a:t>
            </a:r>
            <a:r>
              <a:rPr lang="sv-SE" i="0" dirty="0"/>
              <a:t>and </a:t>
            </a:r>
            <a:r>
              <a:rPr lang="sv-SE" i="0" dirty="0" err="1"/>
              <a:t>have</a:t>
            </a:r>
            <a:r>
              <a:rPr lang="sv-SE" i="0" dirty="0"/>
              <a:t> </a:t>
            </a:r>
            <a:r>
              <a:rPr lang="sv-SE" i="0" dirty="0" err="1"/>
              <a:t>higher</a:t>
            </a:r>
            <a:r>
              <a:rPr lang="sv-SE" i="0" dirty="0"/>
              <a:t> risk </a:t>
            </a:r>
            <a:r>
              <a:rPr lang="sv-SE" i="0" dirty="0" err="1"/>
              <a:t>of</a:t>
            </a:r>
            <a:r>
              <a:rPr lang="sv-SE" i="0" dirty="0"/>
              <a:t> </a:t>
            </a:r>
            <a:r>
              <a:rPr lang="sv-SE" i="0" dirty="0" err="1"/>
              <a:t>complications</a:t>
            </a:r>
            <a:r>
              <a:rPr lang="sv-SE" i="0" dirty="0"/>
              <a:t>.</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Definition:</a:t>
            </a:r>
          </a:p>
          <a:p>
            <a:r>
              <a:rPr lang="sv-SE" sz="1200" b="1" dirty="0" err="1"/>
              <a:t>Uncomplicated</a:t>
            </a:r>
            <a:r>
              <a:rPr lang="sv-SE" sz="1200" dirty="0"/>
              <a:t> </a:t>
            </a:r>
            <a:r>
              <a:rPr lang="sv-SE" sz="1200" i="1" dirty="0"/>
              <a:t>(</a:t>
            </a:r>
            <a:r>
              <a:rPr lang="en-US" sz="1200" i="1" dirty="0"/>
              <a:t>no concomitant disease that would promote the UTI)</a:t>
            </a:r>
            <a:endParaRPr lang="sv-SE" sz="1200" i="1" dirty="0"/>
          </a:p>
          <a:p>
            <a:pPr marL="0" indent="0">
              <a:buNone/>
            </a:pPr>
            <a:endParaRPr lang="sv-SE" sz="1200" dirty="0"/>
          </a:p>
          <a:p>
            <a:r>
              <a:rPr lang="sv-SE" sz="1200" b="1" dirty="0" err="1"/>
              <a:t>Complicated</a:t>
            </a:r>
            <a:r>
              <a:rPr lang="sv-SE" sz="1200" b="1" dirty="0"/>
              <a:t> UTI </a:t>
            </a:r>
            <a:r>
              <a:rPr lang="sv-SE" sz="1200" b="0" dirty="0"/>
              <a:t>(</a:t>
            </a:r>
            <a:r>
              <a:rPr lang="en-US" sz="1200" i="1" dirty="0"/>
              <a:t>patient with a structural or functional abnormality of the genitourinary tract)</a:t>
            </a:r>
            <a:endParaRPr lang="sv-SE" sz="1200" i="1" dirty="0"/>
          </a:p>
          <a:p>
            <a:pPr marL="0" indent="0">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Urinary tract infections in patients performing intermittent catheterisation for bladder dysfunction are classified as</a:t>
            </a:r>
            <a:r>
              <a:rPr lang="en-GB" sz="1200" b="0" u="none" dirty="0"/>
              <a:t> complicated UTIs and it’s the scope for this material.</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217460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 suspected UTI the medical doctor will provide the lab with the urinary sample and they will grow the germs in a dish for a couple of days to find out </a:t>
            </a:r>
          </a:p>
          <a:p>
            <a:r>
              <a:rPr lang="en-US" sz="1200" b="0" i="0" kern="1200" dirty="0">
                <a:solidFill>
                  <a:schemeClr val="tx1"/>
                </a:solidFill>
                <a:effectLst/>
                <a:latin typeface="+mn-lt"/>
                <a:ea typeface="+mn-ea"/>
                <a:cs typeface="+mn-cs"/>
              </a:rPr>
              <a:t>-which type of bacteria that cause the infection</a:t>
            </a:r>
          </a:p>
          <a:p>
            <a:pPr marL="171450" indent="-171450">
              <a:buFontTx/>
              <a:buChar char="-"/>
            </a:pPr>
            <a:r>
              <a:rPr lang="en-US" sz="1200" b="0" i="0" kern="1200" dirty="0">
                <a:solidFill>
                  <a:schemeClr val="tx1"/>
                </a:solidFill>
                <a:effectLst/>
                <a:latin typeface="+mn-lt"/>
                <a:ea typeface="+mn-ea"/>
                <a:cs typeface="+mn-cs"/>
              </a:rPr>
              <a:t>and ideally also which type of antibiotics is optimal. </a:t>
            </a:r>
          </a:p>
          <a:p>
            <a:pPr marL="0" indent="0">
              <a:buFontTx/>
              <a:buNone/>
            </a:pPr>
            <a:r>
              <a:rPr lang="en-US" sz="1200" b="0" i="0" kern="1200" dirty="0">
                <a:solidFill>
                  <a:schemeClr val="tx1"/>
                </a:solidFill>
                <a:effectLst/>
                <a:latin typeface="+mn-lt"/>
                <a:ea typeface="+mn-ea"/>
                <a:cs typeface="+mn-cs"/>
              </a:rPr>
              <a:t>The doctor will most likely prescribe one of the following antibiotics to treat the infections already before receiving the results from the bacteria culture.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already touched upon the major issue with the increase in antibiotic resistance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dirty="0"/>
          </a:p>
        </p:txBody>
      </p:sp>
    </p:spTree>
    <p:extLst>
      <p:ext uri="{BB962C8B-B14F-4D97-AF65-F5344CB8AC3E}">
        <p14:creationId xmlns:p14="http://schemas.microsoft.com/office/powerpoint/2010/main" val="289180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Antibiotic use make the bacteria adapt and develop new ways to avoid the effects of antibiotics. Once new resistance develops, exposure to antibiotics wipes out susceptible bacteria and allows the resistant ones to survive and multiply. The surviving bacteria have resistance traits in their DNA and this genetic information can pass from generation to generation, move between germs creating more resistant ones, and continue to spread.</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Resistance to even one antibiotic can mean serious problems. Antibiotic-resistant infections that require the use of second and third-line treatments harm patients and prolong care and recovery, sometimes for months. Healthcare providers may need to treat these infections with antibiotics that have serious side effects (</a:t>
            </a:r>
            <a:r>
              <a:rPr lang="en-US" sz="1200" kern="1200" dirty="0">
                <a:solidFill>
                  <a:schemeClr val="bg1">
                    <a:lumMod val="50000"/>
                  </a:schemeClr>
                </a:solidFill>
                <a:effectLst/>
                <a:latin typeface="+mn-lt"/>
                <a:ea typeface="+mn-ea"/>
                <a:cs typeface="+mn-cs"/>
              </a:rPr>
              <a:t>such as organ failure)</a:t>
            </a:r>
            <a:endParaRPr lang="sv-SE" sz="1200" kern="1200" dirty="0">
              <a:solidFill>
                <a:schemeClr val="bg1">
                  <a:lumMod val="50000"/>
                </a:schemeClr>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16</a:t>
            </a:fld>
            <a:endParaRPr lang="en-US" dirty="0"/>
          </a:p>
        </p:txBody>
      </p:sp>
    </p:spTree>
    <p:extLst>
      <p:ext uri="{BB962C8B-B14F-4D97-AF65-F5344CB8AC3E}">
        <p14:creationId xmlns:p14="http://schemas.microsoft.com/office/powerpoint/2010/main" val="157965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High levels of resistance to many commonly prescribed antibiotics have been identified worldwide. This slide shows </a:t>
            </a:r>
            <a:r>
              <a:rPr lang="en-US" sz="1200" b="0" i="0" u="none" strike="noStrike" kern="1200" baseline="0" dirty="0" err="1">
                <a:solidFill>
                  <a:schemeClr val="tx1"/>
                </a:solidFill>
                <a:latin typeface="+mn-lt"/>
                <a:ea typeface="+mn-ea"/>
                <a:cs typeface="+mn-cs"/>
              </a:rPr>
              <a:t>E.Coli</a:t>
            </a:r>
            <a:r>
              <a:rPr lang="en-US" sz="1200" b="0" i="0" u="none" strike="noStrike" kern="1200" baseline="0" dirty="0">
                <a:solidFill>
                  <a:schemeClr val="tx1"/>
                </a:solidFill>
                <a:latin typeface="+mn-lt"/>
                <a:ea typeface="+mn-ea"/>
                <a:cs typeface="+mn-cs"/>
              </a:rPr>
              <a:t> resistance (in %) to fluoroquinolones among countries in Europe, (</a:t>
            </a:r>
            <a:r>
              <a:rPr lang="en-US" sz="1200" b="0" i="0" u="none" strike="noStrike" kern="1200" baseline="0" dirty="0" err="1">
                <a:solidFill>
                  <a:schemeClr val="tx1"/>
                </a:solidFill>
                <a:latin typeface="+mn-lt"/>
                <a:ea typeface="+mn-ea"/>
                <a:cs typeface="+mn-cs"/>
              </a:rPr>
              <a:t>e.g</a:t>
            </a:r>
            <a:r>
              <a:rPr lang="en-US" sz="1200" b="0" i="0" u="none" strike="noStrike" kern="1200" baseline="0" dirty="0">
                <a:solidFill>
                  <a:schemeClr val="tx1"/>
                </a:solidFill>
                <a:latin typeface="+mn-lt"/>
                <a:ea typeface="+mn-ea"/>
                <a:cs typeface="+mn-cs"/>
              </a:rPr>
              <a:t> the medication Ciprofloxacin belongs to this group). </a:t>
            </a:r>
            <a:r>
              <a:rPr lang="sv-SE" sz="1200" b="0" i="0" u="none" strike="noStrike" kern="1200" baseline="0" dirty="0" err="1">
                <a:solidFill>
                  <a:schemeClr val="tx1"/>
                </a:solidFill>
                <a:latin typeface="+mn-lt"/>
                <a:ea typeface="+mn-ea"/>
                <a:cs typeface="+mn-cs"/>
              </a:rPr>
              <a:t>Fluorokinoquinolones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hasve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high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activity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against</a:t>
            </a:r>
            <a:r>
              <a:rPr lang="sv-SE" sz="1200" b="0" i="0" u="none" strike="noStrike" kern="1200" baseline="0" dirty="0">
                <a:solidFill>
                  <a:schemeClr val="tx1"/>
                </a:solidFill>
                <a:latin typeface="+mn-lt"/>
                <a:ea typeface="+mn-ea"/>
                <a:cs typeface="+mn-cs"/>
              </a:rPr>
              <a:t> E. </a:t>
            </a:r>
            <a:r>
              <a:rPr lang="sv-SE" sz="1200" b="0" i="0" u="none" strike="noStrike" kern="1200" baseline="0" dirty="0" err="1">
                <a:solidFill>
                  <a:schemeClr val="tx1"/>
                </a:solidFill>
                <a:latin typeface="+mn-lt"/>
                <a:ea typeface="+mn-ea"/>
                <a:cs typeface="+mn-cs"/>
              </a:rPr>
              <a:t>coli</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Enterobacter</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spp</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Klebsiella</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Also</a:t>
            </a:r>
            <a:r>
              <a:rPr lang="sv-SE" sz="1200" b="0" i="0" u="none" strike="noStrike" kern="1200" baseline="0" dirty="0">
                <a:solidFill>
                  <a:schemeClr val="tx1"/>
                </a:solidFill>
                <a:latin typeface="+mn-lt"/>
                <a:ea typeface="+mn-ea"/>
                <a:cs typeface="+mn-cs"/>
              </a:rPr>
              <a:t> on P. </a:t>
            </a:r>
            <a:r>
              <a:rPr lang="sv-SE" sz="1200" b="0" i="0" u="none" strike="noStrike" kern="1200" baseline="0" dirty="0" err="1">
                <a:solidFill>
                  <a:schemeClr val="tx1"/>
                </a:solidFill>
                <a:latin typeface="+mn-lt"/>
                <a:ea typeface="+mn-ea"/>
                <a:cs typeface="+mn-cs"/>
              </a:rPr>
              <a:t>aeruginosa</a:t>
            </a:r>
            <a:r>
              <a:rPr lang="sv-SE" sz="1200" b="0" i="0" u="none" strike="noStrike" kern="1200" baseline="0" dirty="0">
                <a:solidFill>
                  <a:schemeClr val="tx1"/>
                </a:solidFill>
                <a:latin typeface="+mn-lt"/>
                <a:ea typeface="+mn-ea"/>
                <a:cs typeface="+mn-cs"/>
              </a:rPr>
              <a:t>. Not so </a:t>
            </a:r>
            <a:r>
              <a:rPr lang="sv-SE" sz="1200" b="0" i="0" u="none" strike="noStrike" kern="1200" baseline="0" dirty="0" err="1">
                <a:solidFill>
                  <a:schemeClr val="tx1"/>
                </a:solidFill>
                <a:latin typeface="+mn-lt"/>
                <a:ea typeface="+mn-ea"/>
                <a:cs typeface="+mn-cs"/>
              </a:rPr>
              <a:t>efficient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against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enterococci</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staphylococci</a:t>
            </a:r>
            <a:r>
              <a:rPr lang="sv-SE"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countries marked in red has up to 50% resistance according to the World Health organization, and these numbers are a few years old.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some countries in Africa the resistance to Amoxicillin is now 100% among urinary isolates of </a:t>
            </a:r>
            <a:r>
              <a:rPr lang="en-US" sz="1200" b="0" i="1" u="none" strike="noStrike" kern="1200" baseline="0" dirty="0">
                <a:solidFill>
                  <a:schemeClr val="tx1"/>
                </a:solidFill>
                <a:latin typeface="+mn-lt"/>
                <a:ea typeface="+mn-ea"/>
                <a:cs typeface="+mn-cs"/>
              </a:rPr>
              <a:t>E. coli </a:t>
            </a:r>
            <a:r>
              <a:rPr lang="en-US" sz="1200" b="0" i="0" u="none" strike="noStrike" kern="1200" baseline="0" dirty="0">
                <a:solidFill>
                  <a:schemeClr val="tx1"/>
                </a:solidFill>
                <a:latin typeface="+mn-lt"/>
                <a:ea typeface="+mn-ea"/>
                <a:cs typeface="+mn-cs"/>
              </a:rPr>
              <a:t>in some countries in Africa, and high levels of resistance to many commonly prescribed antibiotics have been identified worldwide.</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dirty="0"/>
          </a:p>
        </p:txBody>
      </p:sp>
    </p:spTree>
    <p:extLst>
      <p:ext uri="{BB962C8B-B14F-4D97-AF65-F5344CB8AC3E}">
        <p14:creationId xmlns:p14="http://schemas.microsoft.com/office/powerpoint/2010/main" val="58638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countries with a less controlled antibiotic prescription it’ s clear that they suffer from Multi-drug resistance meaning several antibiotics will be useless in treating a UTI caused by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E. coli.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en-US" dirty="0"/>
              <a:t>WHO show numbers around 2% MDR in Finland and Switzerland, a little higher in Sweden (2.7) whereas the numbers are 40% in the Netherlands and 72%(!) in Poland.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stop this trend bacteria cultures should always be taken directly in order to provide the optimal antibiotic right from the start, when needed. </a:t>
            </a:r>
          </a:p>
          <a:p>
            <a:endParaRPr lang="en-US" dirty="0"/>
          </a:p>
          <a:p>
            <a:r>
              <a:rPr lang="en-US" dirty="0"/>
              <a:t>It’s important for us to know that this huge problem is not something far away it’s already here. The challenge is:</a:t>
            </a:r>
          </a:p>
          <a:p>
            <a:r>
              <a:rPr lang="en-US" dirty="0"/>
              <a:t>Sensitive patient groups like catheter users are at risk if waiting a few days for bacteria culture before starting treatment </a:t>
            </a:r>
          </a:p>
          <a:p>
            <a:r>
              <a:rPr lang="en-US" dirty="0"/>
              <a:t>on the other hand this over-treatment (I think it’s fair to use this word) will result in people dying from infections when the antibiotics are no longer useful </a:t>
            </a:r>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dirty="0"/>
          </a:p>
        </p:txBody>
      </p:sp>
    </p:spTree>
    <p:extLst>
      <p:ext uri="{BB962C8B-B14F-4D97-AF65-F5344CB8AC3E}">
        <p14:creationId xmlns:p14="http://schemas.microsoft.com/office/powerpoint/2010/main" val="393603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material </a:t>
            </a:r>
            <a:r>
              <a:rPr lang="sv-SE" dirty="0" err="1"/>
              <a:t>comes</a:t>
            </a:r>
            <a:r>
              <a:rPr lang="sv-SE" dirty="0"/>
              <a:t> from screening </a:t>
            </a:r>
            <a:r>
              <a:rPr lang="sv-SE" dirty="0" err="1"/>
              <a:t>of</a:t>
            </a:r>
            <a:r>
              <a:rPr lang="sv-SE" dirty="0"/>
              <a:t> the </a:t>
            </a:r>
            <a:r>
              <a:rPr lang="sv-SE" dirty="0" err="1"/>
              <a:t>recently</a:t>
            </a:r>
            <a:r>
              <a:rPr lang="sv-SE" dirty="0"/>
              <a:t> </a:t>
            </a:r>
            <a:r>
              <a:rPr lang="sv-SE" dirty="0" err="1"/>
              <a:t>published</a:t>
            </a:r>
            <a:r>
              <a:rPr lang="sv-SE" dirty="0"/>
              <a:t> </a:t>
            </a:r>
            <a:r>
              <a:rPr lang="sv-SE" dirty="0" err="1"/>
              <a:t>scientific</a:t>
            </a:r>
            <a:r>
              <a:rPr lang="sv-SE" dirty="0"/>
              <a:t> </a:t>
            </a:r>
            <a:r>
              <a:rPr lang="sv-SE" dirty="0" err="1"/>
              <a:t>literature</a:t>
            </a:r>
            <a:r>
              <a:rPr lang="sv-SE" dirty="0"/>
              <a:t> (</a:t>
            </a:r>
            <a:r>
              <a:rPr lang="sv-SE" dirty="0" err="1"/>
              <a:t>past</a:t>
            </a:r>
            <a:r>
              <a:rPr lang="sv-SE" dirty="0"/>
              <a:t> 5 </a:t>
            </a:r>
            <a:r>
              <a:rPr lang="sv-SE" dirty="0" err="1"/>
              <a:t>years</a:t>
            </a:r>
            <a:r>
              <a:rPr lang="sv-SE" dirty="0"/>
              <a:t>)</a:t>
            </a:r>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dirty="0"/>
          </a:p>
        </p:txBody>
      </p:sp>
    </p:spTree>
    <p:extLst>
      <p:ext uri="{BB962C8B-B14F-4D97-AF65-F5344CB8AC3E}">
        <p14:creationId xmlns:p14="http://schemas.microsoft.com/office/powerpoint/2010/main" val="413301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Alternative ways of treating infections are urgently needed due to the alarming increase with antibiotic resistance. The research in this area is focused on </a:t>
            </a:r>
            <a:r>
              <a:rPr lang="en-US" sz="1200" b="0" i="0" kern="1200" dirty="0">
                <a:solidFill>
                  <a:schemeClr val="tx1"/>
                </a:solidFill>
                <a:effectLst/>
                <a:latin typeface="+mn-lt"/>
                <a:ea typeface="+mn-ea"/>
                <a:cs typeface="+mn-cs"/>
              </a:rPr>
              <a:t>finding therapeutic options that circumvent the need for antibiotics while boosting the human’s own immune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based on the fact that the severity of the UTI reflects how good the immune system is in the affected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innate immune system plays a fundamental role in protecting the urinary tract from infections. An important part of this inherited immunity is the presence of antimicrobial peptides. They are produced by the cells in our body called neutrophils, acting as the first-line defense against enemies and defend the urinary tract against invading bacteria.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Much effort has been put into exploring the role of these natural occurring guards in the body and possibilities to utilize them in clinical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Catharina Svanborg is a Swedish researcher at University of Lund who will be a speaker at ACCT in April. She has really interesting research on-going where she has seen in animal models that boosting the body’s immune response is just as effective as antibiotics in treating a UTI. This is now tested in humans with the goal to also provide long-lasting immunity for recurrent UTIs.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22</a:t>
            </a:fld>
            <a:endParaRPr lang="en-US" dirty="0"/>
          </a:p>
        </p:txBody>
      </p:sp>
    </p:spTree>
    <p:extLst>
      <p:ext uri="{BB962C8B-B14F-4D97-AF65-F5344CB8AC3E}">
        <p14:creationId xmlns:p14="http://schemas.microsoft.com/office/powerpoint/2010/main" val="1347401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concept is based on new knowledge about how the immune system works in detail, to strengthen the defensive aspects and block the damaging aspects of the immune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their animal study they had three groups: in the first the UTI was treated with antibiotics, second with immunotherapy and the third untreated as control group. The data indicated that the immunotherapy treatment produced a healing response in the infection that was entirely comparable with antibiotics. The treatment reduced inflammation in the infected tissue and effectively killed bacteria</a:t>
            </a:r>
            <a:r>
              <a:rPr lang="en-US"/>
              <a:t>. They </a:t>
            </a:r>
            <a:r>
              <a:rPr lang="en-US" dirty="0"/>
              <a:t>have started clinical treatment studies, primarily focused on recurring urinary tract infections.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dirty="0"/>
          </a:p>
        </p:txBody>
      </p:sp>
    </p:spTree>
    <p:extLst>
      <p:ext uri="{BB962C8B-B14F-4D97-AF65-F5344CB8AC3E}">
        <p14:creationId xmlns:p14="http://schemas.microsoft.com/office/powerpoint/2010/main" val="420365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Sometimes used interchangeably, these two terms have subtle differences: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Microbiota: all the microorganisms found in an environment, including bacteria, viruses, and fungi.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Microbiome: individual to each organism; the diversity in microbiomes between individuals is huge. A unique microbiome for each human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traditional view of urine sterility has been challenged by the discovery of the urinary microbiome, meaning a mix of bacteria and microorganisms within the urinary tract, just as is known since long time in the bowel.</a:t>
            </a:r>
          </a:p>
          <a:p>
            <a:pPr lvl="0"/>
            <a:r>
              <a:rPr lang="en-US" dirty="0"/>
              <a:t>Several studies suggest that the urinary microbiome may play a role in several diseases of the urinary system, such as urge incontinence, bladder cancer, and overactive bladder.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Along with technical development there are now more sensitive and advanced methods to culture and detect bacteria in the urinary tract. This filed is still new but it clearly indicates the important role of the microbiome in urinary health and disease.</a:t>
            </a:r>
            <a:r>
              <a:rPr lang="en-US" sz="800" dirty="0">
                <a:solidFill>
                  <a:srgbClr val="FFFFFF">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FFFFFF">
                    <a:lumMod val="50000"/>
                  </a:srgbClr>
                </a:solidFill>
              </a:rPr>
              <a:t>Vikram Khullar from UK will be the speaker of this field at ACCT.</a:t>
            </a:r>
          </a:p>
          <a:p>
            <a:pPr lvl="0"/>
            <a:endParaRPr lang="en-US" dirty="0"/>
          </a:p>
          <a:p>
            <a:pPr lvl="0"/>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dirty="0"/>
          </a:p>
        </p:txBody>
      </p:sp>
    </p:spTree>
    <p:extLst>
      <p:ext uri="{BB962C8B-B14F-4D97-AF65-F5344CB8AC3E}">
        <p14:creationId xmlns:p14="http://schemas.microsoft.com/office/powerpoint/2010/main" val="18132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 few slides are put together with </a:t>
            </a:r>
            <a:r>
              <a:rPr lang="en-US" noProof="0" dirty="0" err="1"/>
              <a:t>vocabularly</a:t>
            </a:r>
            <a:r>
              <a:rPr lang="en-US" noProof="0" dirty="0"/>
              <a:t> often used both when reading articles and in discussions with HCPs.</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dirty="0"/>
          </a:p>
        </p:txBody>
      </p:sp>
    </p:spTree>
    <p:extLst>
      <p:ext uri="{BB962C8B-B14F-4D97-AF65-F5344CB8AC3E}">
        <p14:creationId xmlns:p14="http://schemas.microsoft.com/office/powerpoint/2010/main" val="3120244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recent American study on patients with neurogenic bladders these patients were shown to have other types of bacteria in the urine compared to people with normally functioning bladders. Bacteria considered to be uropathogens such as </a:t>
            </a:r>
            <a:r>
              <a:rPr lang="en-US" i="1" dirty="0"/>
              <a:t>Klebsiella, Pseudomonas, and Enterococcus </a:t>
            </a:r>
            <a:r>
              <a:rPr lang="en-US" i="0" dirty="0"/>
              <a:t>were often found in these patients whereas </a:t>
            </a:r>
            <a:r>
              <a:rPr lang="en-US" i="1" dirty="0"/>
              <a:t>Lactobacillus </a:t>
            </a:r>
            <a:r>
              <a:rPr lang="en-US" i="0" dirty="0"/>
              <a:t>were common in the control group. The uropathogens </a:t>
            </a:r>
            <a:r>
              <a:rPr lang="en-US" dirty="0"/>
              <a:t>grow very well on the standard urine culture whereas </a:t>
            </a:r>
            <a:r>
              <a:rPr lang="en-US" i="1" dirty="0"/>
              <a:t>Lactobacillus </a:t>
            </a:r>
            <a:r>
              <a:rPr lang="en-US" i="0" dirty="0"/>
              <a:t>of course does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authors state that this partly explains the high levels of asymptomatic </a:t>
            </a:r>
            <a:r>
              <a:rPr lang="en-US" dirty="0" err="1"/>
              <a:t>bacteriuri</a:t>
            </a:r>
            <a:r>
              <a:rPr lang="en-US" dirty="0"/>
              <a:t> (ABU) in people with neurogenic bladders, </a:t>
            </a:r>
            <a:r>
              <a:rPr lang="sv-SE" sz="1200" b="0" i="0" u="none" strike="noStrike" kern="1200" baseline="0" dirty="0" err="1">
                <a:solidFill>
                  <a:schemeClr val="tx1"/>
                </a:solidFill>
                <a:latin typeface="+mn-lt"/>
                <a:ea typeface="+mn-ea"/>
                <a:cs typeface="+mn-cs"/>
              </a:rPr>
              <a:t>that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this</a:t>
            </a:r>
            <a:r>
              <a:rPr lang="sv-SE" sz="1200" b="0" i="0" u="none" strike="noStrike" kern="1200" baseline="0" dirty="0">
                <a:solidFill>
                  <a:schemeClr val="tx1"/>
                </a:solidFill>
                <a:latin typeface="+mn-lt"/>
                <a:ea typeface="+mn-ea"/>
                <a:cs typeface="+mn-cs"/>
              </a:rPr>
              <a:t> is a non-</a:t>
            </a:r>
            <a:r>
              <a:rPr lang="sv-SE" sz="1200" b="0" i="0" u="none" strike="noStrike" kern="1200" baseline="0" dirty="0" err="1">
                <a:solidFill>
                  <a:schemeClr val="tx1"/>
                </a:solidFill>
                <a:latin typeface="+mn-lt"/>
                <a:ea typeface="+mn-ea"/>
                <a:cs typeface="+mn-cs"/>
              </a:rPr>
              <a:t>specific</a:t>
            </a:r>
            <a:r>
              <a:rPr lang="sv-SE" sz="1200" b="0" i="0" u="none" strike="noStrike" kern="1200" baseline="0" dirty="0">
                <a:solidFill>
                  <a:schemeClr val="tx1"/>
                </a:solidFill>
                <a:latin typeface="+mn-lt"/>
                <a:ea typeface="+mn-ea"/>
                <a:cs typeface="+mn-cs"/>
              </a:rPr>
              <a:t> term </a:t>
            </a:r>
            <a:r>
              <a:rPr lang="en-US" sz="800" dirty="0">
                <a:solidFill>
                  <a:srgbClr val="FFFFFF">
                    <a:lumMod val="50000"/>
                  </a:srgbClr>
                </a:solidFill>
              </a:rPr>
              <a:t>and the importance 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accurately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diagnosing</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UTIs</a:t>
            </a:r>
            <a:r>
              <a:rPr lang="sv-SE" sz="1200" b="0" i="0" u="none" strike="noStrike" kern="1200" baseline="0" dirty="0">
                <a:solidFill>
                  <a:schemeClr val="tx1"/>
                </a:solidFill>
                <a:latin typeface="+mn-lt"/>
                <a:ea typeface="+mn-ea"/>
                <a:cs typeface="+mn-cs"/>
              </a:rPr>
              <a:t> in </a:t>
            </a:r>
            <a:r>
              <a:rPr lang="sv-SE" sz="1200" b="0" i="0" u="none" strike="noStrike" kern="1200" baseline="0" dirty="0" err="1">
                <a:solidFill>
                  <a:schemeClr val="tx1"/>
                </a:solidFill>
                <a:latin typeface="+mn-lt"/>
                <a:ea typeface="+mn-ea"/>
                <a:cs typeface="+mn-cs"/>
              </a:rPr>
              <a:t>these</a:t>
            </a:r>
            <a:r>
              <a:rPr lang="sv-SE" sz="1200" b="0" i="0" u="none" strike="noStrike" kern="1200" baseline="0" dirty="0">
                <a:solidFill>
                  <a:schemeClr val="tx1"/>
                </a:solidFill>
                <a:latin typeface="+mn-lt"/>
                <a:ea typeface="+mn-ea"/>
                <a:cs typeface="+mn-cs"/>
              </a:rPr>
              <a:t> patients to </a:t>
            </a:r>
            <a:r>
              <a:rPr lang="sv-SE" sz="1200" b="0" i="0" u="none" strike="noStrike" kern="1200" baseline="0" dirty="0" err="1">
                <a:solidFill>
                  <a:schemeClr val="tx1"/>
                </a:solidFill>
                <a:latin typeface="+mn-lt"/>
                <a:ea typeface="+mn-ea"/>
                <a:cs typeface="+mn-cs"/>
              </a:rPr>
              <a:t>avoid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overuse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antibiotics. </a:t>
            </a:r>
            <a:r>
              <a:rPr lang="en-US" dirty="0"/>
              <a:t>A direct correlation have been shown in studies between antimicrobial treatment of asymptomatic bacteriuria and the presence of multidrug-resistant organisms in the urine. </a:t>
            </a:r>
            <a:r>
              <a:rPr lang="en-US" sz="1000" dirty="0">
                <a:solidFill>
                  <a:srgbClr val="FFFFFF">
                    <a:lumMod val="50000"/>
                  </a:srgbClr>
                </a:solidFill>
              </a:rPr>
              <a:t>(Forster 2019)</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dirty="0"/>
          </a:p>
        </p:txBody>
      </p:sp>
    </p:spTree>
    <p:extLst>
      <p:ext uri="{BB962C8B-B14F-4D97-AF65-F5344CB8AC3E}">
        <p14:creationId xmlns:p14="http://schemas.microsoft.com/office/powerpoint/2010/main" val="175740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authors showed in their study that 50% - 75% of urine cultures in people with neurogenic bladders were positive, regardless of the presence or absence of symptoms.</a:t>
            </a:r>
            <a:r>
              <a:rPr lang="en-US" sz="800" dirty="0">
                <a:solidFill>
                  <a:srgbClr val="FFFFFF">
                    <a:lumMod val="50000"/>
                  </a:srgbClr>
                </a:solidFill>
              </a:rPr>
              <a:t> </a:t>
            </a:r>
            <a:r>
              <a:rPr lang="en-US" dirty="0"/>
              <a:t>They say there are several problems with the definition of UTI commonly used since people with neurogenic bladders have differing physiologies. There are more articles in this field where the authors state a need for </a:t>
            </a:r>
            <a:r>
              <a:rPr lang="en-US" sz="1200" dirty="0"/>
              <a:t>diagnosing UTIs in people with neurogenic bladders in more accurate ways because of their diversity.</a:t>
            </a: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One major thing that is observed in several papers is that a diversity, a mix of microorganisms in the urinary tract, is key to avoid developing UTIs.</a:t>
            </a:r>
            <a:endParaRPr lang="en-US" sz="1000" dirty="0">
              <a:solidFill>
                <a:srgbClr val="FFFFFF">
                  <a:lumMod val="50000"/>
                </a:srgbClr>
              </a:solidFill>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dirty="0"/>
          </a:p>
        </p:txBody>
      </p:sp>
    </p:spTree>
    <p:extLst>
      <p:ext uri="{BB962C8B-B14F-4D97-AF65-F5344CB8AC3E}">
        <p14:creationId xmlns:p14="http://schemas.microsoft.com/office/powerpoint/2010/main" val="1586092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area within the research block is the link to the bowel:</a:t>
            </a:r>
          </a:p>
          <a:p>
            <a:r>
              <a:rPr lang="en-US" dirty="0"/>
              <a:t>A combined bladder and bowel concept is something we have communicated at Wellspect for quite some time now. And it’s clear there’s a link, t</a:t>
            </a:r>
            <a:r>
              <a:rPr lang="en-US" sz="1200" b="0" i="0" u="none" strike="noStrike" kern="1200" baseline="0" dirty="0">
                <a:solidFill>
                  <a:schemeClr val="tx1"/>
                </a:solidFill>
                <a:latin typeface="+mn-lt"/>
                <a:ea typeface="+mn-ea"/>
                <a:cs typeface="+mn-cs"/>
              </a:rPr>
              <a:t>he close proximity of the bladder and bowel cause functional interactions. </a:t>
            </a:r>
          </a:p>
          <a:p>
            <a:r>
              <a:rPr lang="en-US" sz="1200" b="0" i="0" u="none" strike="noStrike" kern="1200" baseline="0" dirty="0">
                <a:solidFill>
                  <a:schemeClr val="tx1"/>
                </a:solidFill>
                <a:latin typeface="+mn-lt"/>
                <a:ea typeface="+mn-ea"/>
                <a:cs typeface="+mn-cs"/>
              </a:rPr>
              <a:t>Still there is not much research done in this field, but there are evidence </a:t>
            </a:r>
            <a:r>
              <a:rPr lang="en-US" sz="1200" b="0" i="0" u="none" strike="noStrike" kern="1200" baseline="0" dirty="0" err="1">
                <a:solidFill>
                  <a:schemeClr val="tx1"/>
                </a:solidFill>
                <a:latin typeface="+mn-lt"/>
                <a:ea typeface="+mn-ea"/>
                <a:cs typeface="+mn-cs"/>
              </a:rPr>
              <a:t>e.g</a:t>
            </a:r>
            <a:r>
              <a:rPr lang="en-US" sz="1200" b="0" i="0" u="none" strike="noStrike" kern="1200" baseline="0" dirty="0">
                <a:solidFill>
                  <a:schemeClr val="tx1"/>
                </a:solidFill>
                <a:latin typeface="+mn-lt"/>
                <a:ea typeface="+mn-ea"/>
                <a:cs typeface="+mn-cs"/>
              </a:rPr>
              <a:t> from studies on children with neurogenic bladder dysfunction showing a reduced number of UTI’s during the following year after treatment with bowel management. This is an area Niall Galloway from US will present at ACCT, and he says that data on children can also be extrapolated to adults and other patient groups. An that this can be particularly </a:t>
            </a:r>
            <a:r>
              <a:rPr lang="en-US" dirty="0"/>
              <a:t>relevant for:</a:t>
            </a:r>
          </a:p>
          <a:p>
            <a:pPr lvl="1">
              <a:buFontTx/>
              <a:buChar char="-"/>
            </a:pPr>
            <a:r>
              <a:rPr lang="en-US" dirty="0"/>
              <a:t>MS patients, in whom UTIs can cause relapse of symptoms </a:t>
            </a:r>
            <a:r>
              <a:rPr lang="en-US" sz="1200" dirty="0">
                <a:solidFill>
                  <a:schemeClr val="bg1">
                    <a:lumMod val="50000"/>
                  </a:schemeClr>
                </a:solidFill>
              </a:rPr>
              <a:t>(</a:t>
            </a:r>
            <a:r>
              <a:rPr lang="en-US" sz="1200" dirty="0" err="1">
                <a:solidFill>
                  <a:schemeClr val="bg1">
                    <a:lumMod val="50000"/>
                  </a:schemeClr>
                </a:solidFill>
              </a:rPr>
              <a:t>Preziosi</a:t>
            </a:r>
            <a:r>
              <a:rPr lang="en-US" sz="1200" dirty="0">
                <a:solidFill>
                  <a:schemeClr val="bg1">
                    <a:lumMod val="50000"/>
                  </a:schemeClr>
                </a:solidFill>
              </a:rPr>
              <a:t>; </a:t>
            </a:r>
            <a:r>
              <a:rPr lang="sv-SE" sz="1200" dirty="0">
                <a:solidFill>
                  <a:schemeClr val="bg1">
                    <a:lumMod val="50000"/>
                  </a:schemeClr>
                </a:solidFill>
              </a:rPr>
              <a:t>Emmanuel, 2018)</a:t>
            </a:r>
          </a:p>
          <a:p>
            <a:pPr lvl="1">
              <a:buFontTx/>
              <a:buChar char="-"/>
            </a:pPr>
            <a:r>
              <a:rPr lang="en-US" dirty="0"/>
              <a:t>Patients on </a:t>
            </a:r>
            <a:r>
              <a:rPr lang="sv-SE" b="0" dirty="0" err="1"/>
              <a:t>Anticholinergic</a:t>
            </a:r>
            <a:r>
              <a:rPr lang="sv-SE" dirty="0"/>
              <a:t> </a:t>
            </a:r>
            <a:r>
              <a:rPr lang="sv-SE" dirty="0" err="1"/>
              <a:t>drugs</a:t>
            </a:r>
            <a:r>
              <a:rPr lang="sv-SE" dirty="0"/>
              <a:t> (</a:t>
            </a:r>
            <a:r>
              <a:rPr lang="en-US" dirty="0"/>
              <a:t>to treat a variety of conditions, including bladder conditions</a:t>
            </a:r>
            <a:r>
              <a:rPr lang="sv-SE" dirty="0"/>
              <a:t>), the </a:t>
            </a:r>
            <a:r>
              <a:rPr lang="sv-SE" dirty="0" err="1"/>
              <a:t>side</a:t>
            </a:r>
            <a:r>
              <a:rPr lang="sv-SE" dirty="0"/>
              <a:t> </a:t>
            </a:r>
            <a:r>
              <a:rPr lang="sv-SE" dirty="0" err="1"/>
              <a:t>effects</a:t>
            </a:r>
            <a:r>
              <a:rPr lang="sv-SE" dirty="0"/>
              <a:t> </a:t>
            </a:r>
            <a:r>
              <a:rPr lang="sv-SE" dirty="0" err="1"/>
              <a:t>are</a:t>
            </a:r>
            <a:r>
              <a:rPr lang="sv-SE" dirty="0"/>
              <a:t> </a:t>
            </a:r>
            <a:r>
              <a:rPr lang="sv-SE" dirty="0" err="1"/>
              <a:t>many</a:t>
            </a:r>
            <a:r>
              <a:rPr lang="sv-SE" dirty="0"/>
              <a:t> </a:t>
            </a:r>
            <a:r>
              <a:rPr lang="sv-SE" dirty="0" err="1"/>
              <a:t>e.g</a:t>
            </a:r>
            <a:r>
              <a:rPr lang="sv-SE" dirty="0"/>
              <a:t> </a:t>
            </a:r>
            <a:r>
              <a:rPr lang="sv-SE" dirty="0" err="1"/>
              <a:t>constipation</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exact reason why constipation is associated with UTIs is not yet fully understood, but the opinion from most experts is that an overloaded rectum with stools will compress on the bladder, which decreases bladder capacity and this can lead to incomplete bladder emptying and this residual urine is an increased UTI risk.</a:t>
            </a:r>
            <a:endParaRPr lang="en-US" sz="1050" dirty="0">
              <a:solidFill>
                <a:schemeClr val="bg1">
                  <a:lumMod val="50000"/>
                </a:schemeClr>
              </a:solidFill>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dirty="0"/>
          </a:p>
        </p:txBody>
      </p:sp>
    </p:spTree>
    <p:extLst>
      <p:ext uri="{BB962C8B-B14F-4D97-AF65-F5344CB8AC3E}">
        <p14:creationId xmlns:p14="http://schemas.microsoft.com/office/powerpoint/2010/main" val="3642533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t>
            </a:r>
            <a:r>
              <a:rPr lang="en-US" sz="1200" kern="1200" dirty="0" err="1">
                <a:solidFill>
                  <a:schemeClr val="tx1"/>
                </a:solidFill>
                <a:effectLst/>
                <a:latin typeface="+mn-lt"/>
                <a:ea typeface="+mn-ea"/>
                <a:cs typeface="+mn-cs"/>
              </a:rPr>
              <a:t>Iscos</a:t>
            </a:r>
            <a:r>
              <a:rPr lang="en-US" sz="1200" kern="1200" dirty="0">
                <a:solidFill>
                  <a:schemeClr val="tx1"/>
                </a:solidFill>
                <a:effectLst/>
                <a:latin typeface="+mn-lt"/>
                <a:ea typeface="+mn-ea"/>
                <a:cs typeface="+mn-cs"/>
              </a:rPr>
              <a:t> 2020 Dr. </a:t>
            </a:r>
            <a:r>
              <a:rPr lang="en-US" sz="1200" kern="1200" dirty="0" err="1">
                <a:solidFill>
                  <a:schemeClr val="tx1"/>
                </a:solidFill>
                <a:effectLst/>
                <a:latin typeface="+mn-lt"/>
                <a:ea typeface="+mn-ea"/>
                <a:cs typeface="+mn-cs"/>
              </a:rPr>
              <a:t>Krassioukov</a:t>
            </a:r>
            <a:r>
              <a:rPr lang="en-US" sz="1200" kern="1200" dirty="0">
                <a:solidFill>
                  <a:schemeClr val="tx1"/>
                </a:solidFill>
                <a:effectLst/>
                <a:latin typeface="+mn-lt"/>
                <a:ea typeface="+mn-ea"/>
                <a:cs typeface="+mn-cs"/>
              </a:rPr>
              <a:t> described how distal colon and urinary bladder have similar function, joint innervation etc. and it’s therefore not unexpected that spinal cord injuries also affect colorectal motility, transit times, and bowel emptying. In a study of patients with neurogenic bowel dysfunction treated with </a:t>
            </a:r>
            <a:r>
              <a:rPr lang="en-US" sz="1200" kern="1200" dirty="0" err="1">
                <a:solidFill>
                  <a:schemeClr val="tx1"/>
                </a:solidFill>
                <a:effectLst/>
                <a:latin typeface="+mn-lt"/>
                <a:ea typeface="+mn-ea"/>
                <a:cs typeface="+mn-cs"/>
              </a:rPr>
              <a:t>transanal</a:t>
            </a:r>
            <a:r>
              <a:rPr lang="en-US" sz="1200" kern="1200" dirty="0">
                <a:solidFill>
                  <a:schemeClr val="tx1"/>
                </a:solidFill>
                <a:effectLst/>
                <a:latin typeface="+mn-lt"/>
                <a:ea typeface="+mn-ea"/>
                <a:cs typeface="+mn-cs"/>
              </a:rPr>
              <a:t> irrigation, a more than three-fold reduction of UTI incidence rates was documented compared to the control group.</a:t>
            </a:r>
            <a:endParaRPr lang="en-US" sz="800" i="1" dirty="0">
              <a:solidFill>
                <a:srgbClr val="2B55B4"/>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There was also a Japanese group at </a:t>
            </a:r>
            <a:r>
              <a:rPr lang="en-US" sz="800" dirty="0" err="1"/>
              <a:t>iscos</a:t>
            </a:r>
            <a:r>
              <a:rPr lang="en-US" sz="800" dirty="0"/>
              <a:t> 2020 presenting some interesting figures. In the study they included patients with spina bifida and SCI suffering from constipated. They analyzed changes in gut microbiota before and after TAI. They found </a:t>
            </a:r>
            <a:r>
              <a:rPr lang="sv-SE" sz="800" dirty="0" err="1"/>
              <a:t>that</a:t>
            </a:r>
            <a:r>
              <a:rPr lang="sv-SE" sz="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-patients </a:t>
            </a:r>
            <a:r>
              <a:rPr lang="sv-SE" sz="800" dirty="0" err="1"/>
              <a:t>with</a:t>
            </a:r>
            <a:r>
              <a:rPr lang="sv-SE" sz="800" dirty="0"/>
              <a:t> </a:t>
            </a:r>
            <a:r>
              <a:rPr lang="sv-SE" sz="800" dirty="0" err="1"/>
              <a:t>neurogenic</a:t>
            </a:r>
            <a:r>
              <a:rPr lang="sv-SE" sz="800" dirty="0"/>
              <a:t> </a:t>
            </a:r>
            <a:r>
              <a:rPr lang="sv-SE" sz="800" dirty="0" err="1"/>
              <a:t>constipation</a:t>
            </a:r>
            <a:r>
              <a:rPr lang="en-US" sz="800" dirty="0"/>
              <a:t> showed an imbalance in the natural gut microflora</a:t>
            </a:r>
            <a:r>
              <a:rPr lang="sv-SE"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 The gut </a:t>
            </a:r>
            <a:r>
              <a:rPr lang="sv-SE" sz="800" dirty="0" err="1"/>
              <a:t>microbiome</a:t>
            </a:r>
            <a:r>
              <a:rPr lang="sv-SE" sz="800" dirty="0"/>
              <a:t> </a:t>
            </a:r>
            <a:r>
              <a:rPr lang="sv-SE" sz="800" dirty="0" err="1"/>
              <a:t>was</a:t>
            </a:r>
            <a:r>
              <a:rPr lang="sv-SE" sz="800" dirty="0"/>
              <a:t> </a:t>
            </a:r>
            <a:r>
              <a:rPr lang="sv-SE" sz="800" dirty="0" err="1"/>
              <a:t>shown</a:t>
            </a:r>
            <a:r>
              <a:rPr lang="sv-SE" sz="800" dirty="0"/>
              <a:t> to </a:t>
            </a:r>
            <a:r>
              <a:rPr lang="sv-SE" sz="800" dirty="0" err="1"/>
              <a:t>have</a:t>
            </a:r>
            <a:r>
              <a:rPr lang="sv-SE" sz="800" dirty="0"/>
              <a:t> a </a:t>
            </a:r>
            <a:r>
              <a:rPr lang="sv-SE" sz="800" dirty="0" err="1"/>
              <a:t>crucial</a:t>
            </a:r>
            <a:r>
              <a:rPr lang="sv-SE" sz="800" dirty="0"/>
              <a:t> </a:t>
            </a:r>
            <a:r>
              <a:rPr lang="sv-SE" sz="800" dirty="0" err="1"/>
              <a:t>role</a:t>
            </a:r>
            <a:r>
              <a:rPr lang="sv-SE" sz="800" dirty="0"/>
              <a:t> </a:t>
            </a:r>
            <a:r>
              <a:rPr lang="sv-SE" sz="800" dirty="0" err="1"/>
              <a:t>of</a:t>
            </a:r>
            <a:r>
              <a:rPr lang="sv-SE" sz="800" dirty="0"/>
              <a:t> </a:t>
            </a:r>
            <a:r>
              <a:rPr lang="sv-SE" sz="800" dirty="0" err="1"/>
              <a:t>modulating</a:t>
            </a:r>
            <a:r>
              <a:rPr lang="sv-SE" sz="800" dirty="0"/>
              <a:t> the </a:t>
            </a:r>
            <a:r>
              <a:rPr lang="sv-SE" sz="800" dirty="0" err="1"/>
              <a:t>person’s</a:t>
            </a:r>
            <a:r>
              <a:rPr lang="sv-SE" sz="800" dirty="0"/>
              <a:t> immune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 Patients </a:t>
            </a:r>
            <a:r>
              <a:rPr lang="sv-SE" sz="800" dirty="0" err="1"/>
              <a:t>using</a:t>
            </a:r>
            <a:r>
              <a:rPr lang="sv-SE" sz="800" dirty="0"/>
              <a:t> TAI </a:t>
            </a:r>
            <a:r>
              <a:rPr lang="sv-SE" sz="800" dirty="0" err="1"/>
              <a:t>had</a:t>
            </a:r>
            <a:r>
              <a:rPr lang="en-US" sz="800" dirty="0"/>
              <a:t> </a:t>
            </a:r>
            <a:r>
              <a:rPr lang="sv-SE" sz="800" dirty="0" err="1"/>
              <a:t>lower</a:t>
            </a:r>
            <a:r>
              <a:rPr lang="sv-SE" sz="800" dirty="0"/>
              <a:t> </a:t>
            </a:r>
            <a:r>
              <a:rPr lang="sv-SE" sz="800" dirty="0" err="1"/>
              <a:t>frequencies</a:t>
            </a:r>
            <a:r>
              <a:rPr lang="sv-SE" sz="800" dirty="0"/>
              <a:t> </a:t>
            </a:r>
            <a:r>
              <a:rPr lang="sv-SE" sz="800" dirty="0" err="1"/>
              <a:t>of</a:t>
            </a:r>
            <a:r>
              <a:rPr lang="sv-SE" sz="800" dirty="0"/>
              <a:t> </a:t>
            </a:r>
            <a:r>
              <a:rPr lang="sv-SE" sz="800" dirty="0" err="1"/>
              <a:t>UTIs</a:t>
            </a:r>
            <a:r>
              <a:rPr lang="sv-SE"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rgbClr val="2B55B4"/>
              </a:solidFill>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dirty="0"/>
          </a:p>
        </p:txBody>
      </p:sp>
    </p:spTree>
    <p:extLst>
      <p:ext uri="{BB962C8B-B14F-4D97-AF65-F5344CB8AC3E}">
        <p14:creationId xmlns:p14="http://schemas.microsoft.com/office/powerpoint/2010/main" val="3299484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part of the research section relates to if there are scientific evidence for effective prophylaxis against UTI. </a:t>
            </a:r>
          </a:p>
          <a:p>
            <a:r>
              <a:rPr lang="sv-SE" b="1" dirty="0" err="1"/>
              <a:t>Phytotherapy</a:t>
            </a:r>
            <a:r>
              <a:rPr lang="en-US" sz="1200" b="0" i="0" kern="1200" dirty="0">
                <a:solidFill>
                  <a:schemeClr val="tx1"/>
                </a:solidFill>
                <a:effectLst/>
                <a:latin typeface="+mn-lt"/>
                <a:ea typeface="+mn-ea"/>
                <a:cs typeface="+mn-cs"/>
              </a:rPr>
              <a:t> (extracts of natural origin)</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remember the picture of bacteria with arms to attach to a surface. This ability to adhere to epithelial cells in the urinary tract of the host is the most important feature that should be hindered. Propolis is material </a:t>
            </a:r>
            <a:r>
              <a:rPr lang="en-US" sz="1200" b="0" i="0" kern="1200" dirty="0">
                <a:solidFill>
                  <a:schemeClr val="tx1"/>
                </a:solidFill>
                <a:effectLst/>
                <a:latin typeface="+mn-lt"/>
                <a:ea typeface="+mn-ea"/>
                <a:cs typeface="+mn-cs"/>
              </a:rPr>
              <a:t>collected by honeybees from tree buds (“bee glue”) </a:t>
            </a:r>
            <a:r>
              <a:rPr lang="en-US" dirty="0"/>
              <a:t>and this has shown to have an effect to prevent bacterial adherence. </a:t>
            </a:r>
            <a:r>
              <a:rPr lang="en-GB" dirty="0"/>
              <a:t>So, there are scientific evidence for </a:t>
            </a:r>
            <a:r>
              <a:rPr lang="en-US" dirty="0"/>
              <a:t>prophylactic action if</a:t>
            </a:r>
            <a:r>
              <a:rPr lang="en-GB" dirty="0"/>
              <a:t> </a:t>
            </a:r>
            <a:r>
              <a:rPr lang="en-US" dirty="0"/>
              <a:t>a combination of cranberry and propolis are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Probiotics</a:t>
            </a:r>
            <a:r>
              <a:rPr lang="en-US" dirty="0"/>
              <a:t> </a:t>
            </a:r>
          </a:p>
          <a:p>
            <a:pPr marL="0" indent="0">
              <a:buNone/>
            </a:pPr>
            <a:r>
              <a:rPr lang="en-US" dirty="0"/>
              <a:t>There are studies showing beneficial results, but in a recent review  that was thoroughly done, of seven randomized controlled trials, they concluded that probiotics have no benefit over placebo in reducing UTI recurrence rates.</a:t>
            </a:r>
          </a:p>
          <a:p>
            <a:pPr marL="0" indent="0">
              <a:buNone/>
            </a:pPr>
            <a:endParaRPr lang="en-GB" dirty="0"/>
          </a:p>
          <a:p>
            <a:r>
              <a:rPr lang="en-US" b="1" dirty="0"/>
              <a:t>Competitive inoculation </a:t>
            </a:r>
          </a:p>
          <a:p>
            <a:pPr marL="0" indent="0">
              <a:buNone/>
            </a:pPr>
            <a:r>
              <a:rPr lang="en-US" dirty="0"/>
              <a:t>This is sort of a vaccination and means instillation of less-pathogenic E. coli into the bladder. The idea is to prevent infection with more virulent strains and studied have shown promising results in patients with indwelling catheters and incomplete bladder emptying, but this method needs further investigation in larger trials to show more evidence of UTI prevention.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these three ways of trying to prevent UTIs can be called conservative methods and if they have a scientifically proven effect differs very much between studies. It seems like the individual’s immune system play a major role. The differences in the microbiome among individuals differs and so does the effect of treatments. </a:t>
            </a:r>
          </a:p>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dirty="0"/>
          </a:p>
        </p:txBody>
      </p:sp>
    </p:spTree>
    <p:extLst>
      <p:ext uri="{BB962C8B-B14F-4D97-AF65-F5344CB8AC3E}">
        <p14:creationId xmlns:p14="http://schemas.microsoft.com/office/powerpoint/2010/main" val="218040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Almost</a:t>
            </a:r>
            <a:r>
              <a:rPr lang="sv-SE" dirty="0"/>
              <a:t> </a:t>
            </a:r>
            <a:r>
              <a:rPr lang="sv-SE" dirty="0" err="1"/>
              <a:t>every</a:t>
            </a:r>
            <a:r>
              <a:rPr lang="sv-SE" dirty="0"/>
              <a:t> new </a:t>
            </a:r>
            <a:r>
              <a:rPr lang="sv-SE" dirty="0" err="1"/>
              <a:t>article</a:t>
            </a:r>
            <a:r>
              <a:rPr lang="sv-SE" dirty="0"/>
              <a:t> </a:t>
            </a:r>
            <a:r>
              <a:rPr lang="sv-SE" dirty="0" err="1"/>
              <a:t>writing</a:t>
            </a:r>
            <a:r>
              <a:rPr lang="sv-SE" dirty="0"/>
              <a:t> </a:t>
            </a:r>
            <a:r>
              <a:rPr lang="sv-SE" dirty="0" err="1"/>
              <a:t>about</a:t>
            </a:r>
            <a:r>
              <a:rPr lang="sv-SE" dirty="0"/>
              <a:t> </a:t>
            </a:r>
            <a:r>
              <a:rPr lang="sv-SE" dirty="0" err="1"/>
              <a:t>UTIs</a:t>
            </a:r>
            <a:r>
              <a:rPr lang="sv-SE" dirty="0"/>
              <a:t> starts </a:t>
            </a:r>
            <a:r>
              <a:rPr lang="sv-SE" dirty="0" err="1"/>
              <a:t>with</a:t>
            </a:r>
            <a:r>
              <a:rPr lang="sv-SE" dirty="0"/>
              <a:t> the major problem </a:t>
            </a:r>
            <a:r>
              <a:rPr lang="sv-SE" dirty="0" err="1"/>
              <a:t>that</a:t>
            </a:r>
            <a:r>
              <a:rPr lang="sv-SE" dirty="0"/>
              <a:t> </a:t>
            </a:r>
            <a:r>
              <a:rPr lang="sv-SE" dirty="0" err="1"/>
              <a:t>we</a:t>
            </a:r>
            <a:r>
              <a:rPr lang="sv-SE" dirty="0"/>
              <a:t> lack a uniform and common definition </a:t>
            </a:r>
            <a:r>
              <a:rPr lang="sv-SE" dirty="0" err="1"/>
              <a:t>of</a:t>
            </a:r>
            <a:r>
              <a:rPr lang="sv-SE" dirty="0"/>
              <a:t> </a:t>
            </a:r>
            <a:r>
              <a:rPr lang="sv-SE" dirty="0" err="1"/>
              <a:t>UTI’s</a:t>
            </a:r>
            <a:r>
              <a:rPr lang="sv-SE" dirty="0"/>
              <a:t>.  </a:t>
            </a:r>
            <a:r>
              <a:rPr lang="en-US" sz="1200" kern="1200" dirty="0">
                <a:solidFill>
                  <a:schemeClr val="tx1"/>
                </a:solidFill>
                <a:effectLst/>
                <a:latin typeface="+mn-lt"/>
                <a:ea typeface="+mn-ea"/>
                <a:cs typeface="+mn-cs"/>
              </a:rPr>
              <a:t>It is important to have a consensus about how UTIs should be defined in order to interpret studies and compare and get use of the results. UTI-symptoms in SCI-patients are difficult, and may sometimes be vague. </a:t>
            </a:r>
          </a:p>
          <a:p>
            <a:r>
              <a:rPr lang="en-US" sz="1200" kern="1200" dirty="0">
                <a:solidFill>
                  <a:schemeClr val="tx1"/>
                </a:solidFill>
                <a:effectLst/>
                <a:latin typeface="+mn-lt"/>
                <a:ea typeface="+mn-ea"/>
                <a:cs typeface="+mn-cs"/>
              </a:rPr>
              <a:t>Here are two quotes that are representative for the expert opinions.</a:t>
            </a:r>
          </a:p>
          <a:p>
            <a:r>
              <a:rPr lang="en-US" sz="1200" kern="1200" dirty="0">
                <a:solidFill>
                  <a:schemeClr val="tx1"/>
                </a:solidFill>
                <a:effectLst/>
                <a:latin typeface="+mn-lt"/>
                <a:ea typeface="+mn-ea"/>
                <a:cs typeface="+mn-cs"/>
              </a:rPr>
              <a:t>Linda Brubaker is a leading researcher within the field of microbiota, from the US. She declares that the </a:t>
            </a:r>
            <a:r>
              <a:rPr lang="sv-SE" dirty="0"/>
              <a:t>term ABU </a:t>
            </a:r>
            <a:r>
              <a:rPr lang="sv-SE" dirty="0" err="1"/>
              <a:t>needs</a:t>
            </a:r>
            <a:r>
              <a:rPr lang="sv-SE" dirty="0"/>
              <a:t> to be </a:t>
            </a:r>
            <a:r>
              <a:rPr lang="sv-SE" dirty="0" err="1"/>
              <a:t>revized</a:t>
            </a:r>
            <a:r>
              <a:rPr lang="sv-SE" dirty="0"/>
              <a:t> and </a:t>
            </a:r>
            <a:r>
              <a:rPr lang="sv-SE" dirty="0" err="1"/>
              <a:t>may</a:t>
            </a:r>
            <a:r>
              <a:rPr lang="sv-SE" dirty="0"/>
              <a:t> be less </a:t>
            </a:r>
            <a:r>
              <a:rPr lang="sv-SE" dirty="0" err="1"/>
              <a:t>useful</a:t>
            </a:r>
            <a:r>
              <a:rPr lang="sv-SE" dirty="0"/>
              <a:t> over </a:t>
            </a:r>
            <a:r>
              <a:rPr lang="sv-SE" dirty="0" err="1"/>
              <a:t>time</a:t>
            </a:r>
            <a:r>
              <a:rPr lang="sv-SE" dirty="0"/>
              <a:t> </a:t>
            </a:r>
            <a:r>
              <a:rPr lang="sv-SE" dirty="0" err="1"/>
              <a:t>since</a:t>
            </a:r>
            <a:r>
              <a:rPr lang="sv-SE" dirty="0"/>
              <a:t> the </a:t>
            </a:r>
            <a:r>
              <a:rPr lang="sv-SE" dirty="0" err="1"/>
              <a:t>urinary</a:t>
            </a:r>
            <a:r>
              <a:rPr lang="sv-SE" dirty="0"/>
              <a:t> </a:t>
            </a:r>
            <a:r>
              <a:rPr lang="sv-SE" dirty="0" err="1"/>
              <a:t>tract</a:t>
            </a:r>
            <a:r>
              <a:rPr lang="sv-SE" dirty="0"/>
              <a:t> </a:t>
            </a:r>
            <a:r>
              <a:rPr lang="sv-SE" dirty="0" err="1"/>
              <a:t>involves</a:t>
            </a:r>
            <a:r>
              <a:rPr lang="sv-SE" dirty="0"/>
              <a:t> a </a:t>
            </a:r>
            <a:r>
              <a:rPr lang="sv-SE" dirty="0" err="1"/>
              <a:t>lot</a:t>
            </a:r>
            <a:r>
              <a:rPr lang="sv-SE" dirty="0"/>
              <a:t> </a:t>
            </a:r>
            <a:r>
              <a:rPr lang="sv-SE" dirty="0" err="1"/>
              <a:t>of</a:t>
            </a:r>
            <a:r>
              <a:rPr lang="sv-SE" dirty="0"/>
              <a:t> </a:t>
            </a:r>
            <a:r>
              <a:rPr lang="sv-SE" dirty="0" err="1"/>
              <a:t>bacteria</a:t>
            </a:r>
            <a:r>
              <a:rPr lang="sv-SE" dirty="0"/>
              <a:t> (</a:t>
            </a:r>
            <a:r>
              <a:rPr lang="sv-SE" dirty="0" err="1"/>
              <a:t>you</a:t>
            </a:r>
            <a:r>
              <a:rPr lang="sv-SE" dirty="0"/>
              <a:t> </a:t>
            </a:r>
            <a:r>
              <a:rPr lang="sv-SE" dirty="0" err="1"/>
              <a:t>have</a:t>
            </a:r>
            <a:r>
              <a:rPr lang="sv-SE" dirty="0"/>
              <a:t> </a:t>
            </a:r>
            <a:r>
              <a:rPr lang="sv-SE" dirty="0" err="1"/>
              <a:t>heared</a:t>
            </a:r>
            <a:r>
              <a:rPr lang="sv-SE" dirty="0"/>
              <a:t> </a:t>
            </a:r>
            <a:r>
              <a:rPr lang="sv-SE" dirty="0" err="1"/>
              <a:t>about</a:t>
            </a:r>
            <a:r>
              <a:rPr lang="sv-SE" dirty="0"/>
              <a:t> the </a:t>
            </a:r>
            <a:r>
              <a:rPr lang="sv-SE" dirty="0" err="1"/>
              <a:t>microbiota</a:t>
            </a:r>
            <a:r>
              <a:rPr lang="sv-SE" dirty="0"/>
              <a:t>) and patients </a:t>
            </a:r>
            <a:r>
              <a:rPr lang="sv-SE" dirty="0" err="1"/>
              <a:t>with</a:t>
            </a:r>
            <a:r>
              <a:rPr lang="sv-SE" dirty="0"/>
              <a:t> </a:t>
            </a:r>
            <a:r>
              <a:rPr lang="sv-SE" dirty="0" err="1"/>
              <a:t>neurogenic</a:t>
            </a:r>
            <a:r>
              <a:rPr lang="sv-SE" dirty="0"/>
              <a:t> bladder </a:t>
            </a:r>
            <a:r>
              <a:rPr lang="sv-SE" dirty="0" err="1"/>
              <a:t>will</a:t>
            </a:r>
            <a:r>
              <a:rPr lang="sv-SE" dirty="0"/>
              <a:t> </a:t>
            </a:r>
            <a:r>
              <a:rPr lang="sv-SE" dirty="0" err="1"/>
              <a:t>have</a:t>
            </a:r>
            <a:r>
              <a:rPr lang="sv-SE" dirty="0"/>
              <a:t> a </a:t>
            </a:r>
            <a:r>
              <a:rPr lang="sv-SE" dirty="0" err="1"/>
              <a:t>lot</a:t>
            </a:r>
            <a:r>
              <a:rPr lang="sv-SE" dirty="0"/>
              <a:t> </a:t>
            </a:r>
            <a:r>
              <a:rPr lang="sv-SE" dirty="0" err="1"/>
              <a:t>of</a:t>
            </a:r>
            <a:r>
              <a:rPr lang="sv-SE" dirty="0"/>
              <a:t> </a:t>
            </a:r>
            <a:r>
              <a:rPr lang="sv-SE" dirty="0" err="1"/>
              <a:t>bacteria</a:t>
            </a:r>
            <a:r>
              <a:rPr lang="sv-SE" dirty="0"/>
              <a:t> </a:t>
            </a:r>
            <a:r>
              <a:rPr lang="sv-SE" dirty="0" err="1"/>
              <a:t>without</a:t>
            </a:r>
            <a:r>
              <a:rPr lang="sv-SE" dirty="0"/>
              <a:t> for </a:t>
            </a:r>
            <a:r>
              <a:rPr lang="sv-SE" dirty="0" err="1"/>
              <a:t>that</a:t>
            </a:r>
            <a:r>
              <a:rPr lang="sv-SE" dirty="0"/>
              <a:t> cause </a:t>
            </a:r>
            <a:r>
              <a:rPr lang="sv-SE" dirty="0" err="1"/>
              <a:t>having</a:t>
            </a:r>
            <a:r>
              <a:rPr lang="sv-SE" dirty="0"/>
              <a:t> a UTI. The </a:t>
            </a:r>
            <a:r>
              <a:rPr lang="sv-SE" dirty="0" err="1"/>
              <a:t>concentrations</a:t>
            </a:r>
            <a:r>
              <a:rPr lang="sv-SE" dirty="0"/>
              <a:t> </a:t>
            </a:r>
            <a:r>
              <a:rPr lang="sv-SE" dirty="0" err="1"/>
              <a:t>of</a:t>
            </a:r>
            <a:r>
              <a:rPr lang="sv-SE" dirty="0"/>
              <a:t> </a:t>
            </a:r>
            <a:r>
              <a:rPr lang="sv-SE" dirty="0" err="1"/>
              <a:t>bacteria</a:t>
            </a:r>
            <a:r>
              <a:rPr lang="sv-SE" dirty="0"/>
              <a:t> </a:t>
            </a:r>
            <a:r>
              <a:rPr lang="sv-SE" dirty="0" err="1"/>
              <a:t>can</a:t>
            </a:r>
            <a:r>
              <a:rPr lang="sv-SE" dirty="0"/>
              <a:t> not be </a:t>
            </a:r>
            <a:r>
              <a:rPr lang="sv-SE" dirty="0" err="1"/>
              <a:t>looked</a:t>
            </a:r>
            <a:r>
              <a:rPr lang="sv-SE" dirty="0"/>
              <a:t> at </a:t>
            </a:r>
            <a:r>
              <a:rPr lang="sv-SE" dirty="0" err="1"/>
              <a:t>alone</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Epidemiologic studies have convincingly shown that in most cases, ABU is harmless and that bacteriuria may protect against infection with more virulent strains. Several researchers mean that it is now widely accepted that ABU is beneficial and should be left untreated (Svanborg).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Would be interesting to know your opinion on this.</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dirty="0"/>
          </a:p>
        </p:txBody>
      </p:sp>
    </p:spTree>
    <p:extLst>
      <p:ext uri="{BB962C8B-B14F-4D97-AF65-F5344CB8AC3E}">
        <p14:creationId xmlns:p14="http://schemas.microsoft.com/office/powerpoint/2010/main" val="3781508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Immunotherapy</a:t>
            </a:r>
            <a:r>
              <a:rPr lang="en-US" sz="1200" b="0" i="0" kern="1200" dirty="0">
                <a:solidFill>
                  <a:schemeClr val="tx1"/>
                </a:solidFill>
                <a:effectLst/>
                <a:latin typeface="+mn-lt"/>
                <a:ea typeface="+mn-ea"/>
                <a:cs typeface="+mn-cs"/>
              </a:rPr>
              <a:t> is treatment that uses certain parts of a person's immune system to fight UTIs without the need for antibiotics. So, by boosting the natural defenses of your immune system it works harder or smarter.</a:t>
            </a:r>
          </a:p>
          <a:p>
            <a:r>
              <a:rPr lang="en-US" sz="1200" dirty="0">
                <a:solidFill>
                  <a:schemeClr val="bg1"/>
                </a:solidFill>
                <a:latin typeface="+mn-lt"/>
              </a:rPr>
              <a:t>The bladder is no longer considered sterile and the bacteria present in the urinary tract are referred to as the Urinary </a:t>
            </a:r>
            <a:r>
              <a:rPr lang="en-US" sz="1200" b="1" i="0" kern="1200" dirty="0">
                <a:solidFill>
                  <a:schemeClr val="tx1"/>
                </a:solidFill>
                <a:effectLst/>
                <a:latin typeface="+mn-lt"/>
                <a:ea typeface="+mn-ea"/>
                <a:cs typeface="+mn-cs"/>
              </a:rPr>
              <a:t>Microbiota</a:t>
            </a:r>
            <a:r>
              <a:rPr lang="en-US" sz="1200" b="0" i="0" kern="1200" dirty="0">
                <a:solidFill>
                  <a:schemeClr val="tx1"/>
                </a:solidFill>
                <a:effectLst/>
                <a:latin typeface="+mn-lt"/>
                <a:ea typeface="+mn-ea"/>
                <a:cs typeface="+mn-cs"/>
              </a:rPr>
              <a:t>, suggested to be of major importance for health and disease.</a:t>
            </a:r>
          </a:p>
          <a:p>
            <a:r>
              <a:rPr lang="en-US" sz="1200" b="1" dirty="0">
                <a:solidFill>
                  <a:schemeClr val="bg1"/>
                </a:solidFill>
                <a:latin typeface="+mn-lt"/>
              </a:rPr>
              <a:t>Constipation</a:t>
            </a:r>
            <a:r>
              <a:rPr lang="en-US" sz="1200" dirty="0">
                <a:solidFill>
                  <a:schemeClr val="bg1"/>
                </a:solidFill>
                <a:latin typeface="+mn-lt"/>
              </a:rPr>
              <a:t> seems to cause insufficient bladder emptying and by bowel management you can decrease the number of UTIs affecting a patient.</a:t>
            </a:r>
          </a:p>
          <a:p>
            <a:r>
              <a:rPr lang="en-US" sz="1200" dirty="0">
                <a:solidFill>
                  <a:schemeClr val="bg1"/>
                </a:solidFill>
                <a:latin typeface="+mn-lt"/>
              </a:rPr>
              <a:t>In some individual’s  prophylactic methods against UTI will surely work, it will depend on this patients’ microbiota, immune system and other factors, but there is no strong scientific evidence for this yet available.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31</a:t>
            </a:fld>
            <a:endParaRPr lang="en-US" dirty="0"/>
          </a:p>
        </p:txBody>
      </p:sp>
    </p:spTree>
    <p:extLst>
      <p:ext uri="{BB962C8B-B14F-4D97-AF65-F5344CB8AC3E}">
        <p14:creationId xmlns:p14="http://schemas.microsoft.com/office/powerpoint/2010/main" val="3702128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 UTI is a relatively serious condition, no matter what situation the patient is in. This slide shows how much a UTI will affect a patient’s QoL. On a scale where death is 0 and perfect health is 1.</a:t>
            </a:r>
            <a:endParaRPr lang="en-US" baseline="0" noProof="0" dirty="0"/>
          </a:p>
          <a:p>
            <a:r>
              <a:rPr lang="en-US" noProof="0" dirty="0"/>
              <a:t>Differences between age groups and differences in the experience of UTI depends on if the patient suffers from an additional disease or disability or not</a:t>
            </a:r>
            <a:r>
              <a:rPr lang="en-US" baseline="0" noProof="0" dirty="0"/>
              <a:t>. A worsening of a condition often lead to a reduction in QoL of 0,1</a:t>
            </a: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34</a:t>
            </a:fld>
            <a:endParaRPr lang="en-US" dirty="0"/>
          </a:p>
        </p:txBody>
      </p:sp>
    </p:spTree>
    <p:extLst>
      <p:ext uri="{BB962C8B-B14F-4D97-AF65-F5344CB8AC3E}">
        <p14:creationId xmlns:p14="http://schemas.microsoft.com/office/powerpoint/2010/main" val="3617909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first section of this material we saw general risk factors for getting a UTI, catheters being one of them. In this section when focusing on the catheter users I have divided the risks in those that can not be changed by the patient, like age, gender, diseases, and those that actually CAN be influenced. </a:t>
            </a:r>
            <a:endParaRPr lang="en-US" dirty="0"/>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35</a:t>
            </a:fld>
            <a:endParaRPr lang="en-US"/>
          </a:p>
        </p:txBody>
      </p:sp>
    </p:spTree>
    <p:extLst>
      <p:ext uri="{BB962C8B-B14F-4D97-AF65-F5344CB8AC3E}">
        <p14:creationId xmlns:p14="http://schemas.microsoft.com/office/powerpoint/2010/main" val="1103490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indwelling catheters should be avoided as far as possible and there are plenty of evidence for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first reason is that more aggressive bacteria than </a:t>
            </a:r>
            <a:r>
              <a:rPr lang="en-US" i="0" dirty="0" err="1"/>
              <a:t>E.Coli</a:t>
            </a:r>
            <a:r>
              <a:rPr lang="en-US" i="0" dirty="0"/>
              <a:t> are causing the UTI, </a:t>
            </a:r>
            <a:r>
              <a:rPr lang="en-US" i="0" dirty="0" err="1"/>
              <a:t>e.g</a:t>
            </a:r>
            <a:r>
              <a:rPr lang="en-US" i="0" dirty="0"/>
              <a:t> </a:t>
            </a:r>
            <a:r>
              <a:rPr lang="en-US" dirty="0"/>
              <a:t>Enterococci and </a:t>
            </a:r>
            <a:r>
              <a:rPr lang="en-US" i="1" dirty="0"/>
              <a:t>Proteus</a:t>
            </a:r>
            <a:r>
              <a:rPr lang="en-US" sz="1200" b="0" i="1" kern="1200" dirty="0">
                <a:solidFill>
                  <a:schemeClr val="tx1"/>
                </a:solidFill>
                <a:effectLst/>
                <a:latin typeface="+mn-lt"/>
                <a:ea typeface="+mn-ea"/>
                <a:cs typeface="+mn-cs"/>
              </a:rPr>
              <a:t> mirabilis</a:t>
            </a:r>
            <a:r>
              <a:rPr lang="en-US" sz="1200" b="0" i="0" kern="1200" dirty="0">
                <a:solidFill>
                  <a:schemeClr val="tx1"/>
                </a:solidFill>
                <a:effectLst/>
                <a:latin typeface="+mn-lt"/>
                <a:ea typeface="+mn-ea"/>
                <a:cs typeface="+mn-cs"/>
              </a:rPr>
              <a: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Proteus</a:t>
            </a:r>
            <a:r>
              <a:rPr lang="en-US" dirty="0"/>
              <a:t> is a bacteria prone to form biofilm, meaning bacteria stick to each other and adhere to the catheter surface by secreting a slimy, glue-like substance. Proteus </a:t>
            </a:r>
            <a:r>
              <a:rPr lang="sv-SE" sz="1200" b="0" i="0" kern="1200" dirty="0" err="1">
                <a:solidFill>
                  <a:schemeClr val="tx1"/>
                </a:solidFill>
                <a:effectLst/>
                <a:latin typeface="+mn-lt"/>
                <a:ea typeface="+mn-ea"/>
                <a:cs typeface="+mn-cs"/>
              </a:rPr>
              <a:t>produce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urease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which</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will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raise</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urinary</a:t>
            </a:r>
            <a:r>
              <a:rPr lang="sv-SE" sz="1200" b="0" i="0" kern="1200" dirty="0">
                <a:solidFill>
                  <a:schemeClr val="tx1"/>
                </a:solidFill>
                <a:effectLst/>
                <a:latin typeface="+mn-lt"/>
                <a:ea typeface="+mn-ea"/>
                <a:cs typeface="+mn-cs"/>
              </a:rPr>
              <a:t> pH and drive the formation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calcium </a:t>
            </a:r>
            <a:r>
              <a:rPr lang="sv-SE" sz="1200" b="0" i="0" kern="1200" dirty="0" err="1">
                <a:solidFill>
                  <a:schemeClr val="tx1"/>
                </a:solidFill>
                <a:effectLst/>
                <a:latin typeface="+mn-lt"/>
                <a:ea typeface="+mn-ea"/>
                <a:cs typeface="+mn-cs"/>
              </a:rPr>
              <a:t>phosphate</a:t>
            </a:r>
            <a:r>
              <a:rPr lang="sv-SE" sz="1200" b="0" i="0" kern="1200" dirty="0">
                <a:solidFill>
                  <a:schemeClr val="tx1"/>
                </a:solidFill>
                <a:effectLst/>
                <a:latin typeface="+mn-lt"/>
                <a:ea typeface="+mn-ea"/>
                <a:cs typeface="+mn-cs"/>
              </a:rPr>
              <a:t> and magnesium </a:t>
            </a:r>
            <a:r>
              <a:rPr lang="sv-SE" sz="1200" b="0" i="0" kern="1200" dirty="0" err="1">
                <a:solidFill>
                  <a:schemeClr val="tx1"/>
                </a:solidFill>
                <a:effectLst/>
                <a:latin typeface="+mn-lt"/>
                <a:ea typeface="+mn-ea"/>
                <a:cs typeface="+mn-cs"/>
              </a:rPr>
              <a:t>phosphate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crystals</a:t>
            </a:r>
            <a:r>
              <a:rPr lang="sv-SE" sz="1200" b="0" i="0" kern="1200" dirty="0">
                <a:solidFill>
                  <a:schemeClr val="tx1"/>
                </a:solidFill>
                <a:effectLst/>
                <a:latin typeface="+mn-lt"/>
                <a:ea typeface="+mn-ea"/>
                <a:cs typeface="+mn-cs"/>
              </a:rPr>
              <a:t> in the biofilm. </a:t>
            </a:r>
            <a:r>
              <a:rPr lang="sv-SE" sz="1200" b="0" i="0" kern="1200" dirty="0" err="1">
                <a:solidFill>
                  <a:schemeClr val="tx1"/>
                </a:solidFill>
                <a:effectLst/>
                <a:latin typeface="+mn-lt"/>
                <a:ea typeface="+mn-ea"/>
                <a:cs typeface="+mn-cs"/>
              </a:rPr>
              <a:t>Making</a:t>
            </a:r>
            <a:r>
              <a:rPr lang="sv-SE" sz="1200" b="0" i="0" kern="1200" dirty="0">
                <a:solidFill>
                  <a:schemeClr val="tx1"/>
                </a:solidFill>
                <a:effectLst/>
                <a:latin typeface="+mn-lt"/>
                <a:ea typeface="+mn-ea"/>
                <a:cs typeface="+mn-cs"/>
              </a:rPr>
              <a:t> a </a:t>
            </a:r>
            <a:r>
              <a:rPr lang="sv-SE" sz="1200" b="0" i="0" kern="1200" dirty="0" err="1">
                <a:solidFill>
                  <a:schemeClr val="tx1"/>
                </a:solidFill>
                <a:effectLst/>
                <a:latin typeface="+mn-lt"/>
                <a:ea typeface="+mn-ea"/>
                <a:cs typeface="+mn-cs"/>
              </a:rPr>
              <a:t>really</a:t>
            </a:r>
            <a:r>
              <a:rPr lang="sv-SE" sz="1200" b="0" i="0" kern="1200" dirty="0">
                <a:solidFill>
                  <a:schemeClr val="tx1"/>
                </a:solidFill>
                <a:effectLst/>
                <a:latin typeface="+mn-lt"/>
                <a:ea typeface="+mn-ea"/>
                <a:cs typeface="+mn-cs"/>
              </a:rPr>
              <a:t> hard </a:t>
            </a:r>
            <a:r>
              <a:rPr lang="sv-SE" sz="1200" b="0" i="0" kern="1200" dirty="0" err="1">
                <a:solidFill>
                  <a:schemeClr val="tx1"/>
                </a:solidFill>
                <a:effectLst/>
                <a:latin typeface="+mn-lt"/>
                <a:ea typeface="+mn-ea"/>
                <a:cs typeface="+mn-cs"/>
              </a:rPr>
              <a:t>aggregate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which</a:t>
            </a:r>
            <a:r>
              <a:rPr lang="sv-SE" sz="1200" b="0" i="0" kern="1200" dirty="0">
                <a:solidFill>
                  <a:schemeClr val="tx1"/>
                </a:solidFill>
                <a:effectLst/>
                <a:latin typeface="+mn-lt"/>
                <a:ea typeface="+mn-ea"/>
                <a:cs typeface="+mn-cs"/>
              </a:rPr>
              <a:t> is </a:t>
            </a:r>
            <a:r>
              <a:rPr lang="sv-SE" sz="1200" b="0" i="0" kern="1200" dirty="0" err="1">
                <a:solidFill>
                  <a:schemeClr val="tx1"/>
                </a:solidFill>
                <a:effectLst/>
                <a:latin typeface="+mn-lt"/>
                <a:ea typeface="+mn-ea"/>
                <a:cs typeface="+mn-cs"/>
              </a:rPr>
              <a:t>very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difficult</a:t>
            </a:r>
            <a:r>
              <a:rPr lang="sv-SE" sz="1200" b="0" i="0" kern="1200" dirty="0">
                <a:solidFill>
                  <a:schemeClr val="tx1"/>
                </a:solidFill>
                <a:effectLst/>
                <a:latin typeface="+mn-lt"/>
                <a:ea typeface="+mn-ea"/>
                <a:cs typeface="+mn-cs"/>
              </a:rPr>
              <a:t> for antibiotics to </a:t>
            </a:r>
            <a:r>
              <a:rPr lang="sv-SE" sz="1200" b="0" i="0" kern="1200" dirty="0" err="1">
                <a:solidFill>
                  <a:schemeClr val="tx1"/>
                </a:solidFill>
                <a:effectLst/>
                <a:latin typeface="+mn-lt"/>
                <a:ea typeface="+mn-ea"/>
                <a:cs typeface="+mn-cs"/>
              </a:rPr>
              <a:t>eliminate</a:t>
            </a:r>
            <a:r>
              <a:rPr lang="sv-S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Biofilms are troublesome, with infections much harder to </a:t>
            </a:r>
            <a:r>
              <a:rPr lang="en-US" dirty="0"/>
              <a:t>treat it will lead to higher healthcare costs, but worse is that it can trigger episodes of kidney infection and sepsis. As well as </a:t>
            </a:r>
            <a:r>
              <a:rPr lang="en-US" sz="1200" b="0" i="0" kern="1200" dirty="0">
                <a:solidFill>
                  <a:schemeClr val="tx1"/>
                </a:solidFill>
                <a:effectLst/>
                <a:latin typeface="+mn-lt"/>
                <a:ea typeface="+mn-ea"/>
                <a:cs typeface="+mn-cs"/>
              </a:rPr>
              <a:t>cause catheter blockage and recurrent bladder stones.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device in place makes it </a:t>
            </a:r>
            <a:r>
              <a:rPr lang="en-US" i="0" dirty="0"/>
              <a:t>possible for bacteria to</a:t>
            </a:r>
            <a:r>
              <a:rPr lang="en-US" sz="1200" b="0" i="0" kern="1200" dirty="0">
                <a:solidFill>
                  <a:schemeClr val="tx1"/>
                </a:solidFill>
                <a:effectLst/>
                <a:latin typeface="+mn-lt"/>
                <a:ea typeface="+mn-ea"/>
                <a:cs typeface="+mn-cs"/>
              </a:rPr>
              <a:t> move along the catheter surfaces.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also more common with the presence of several types of bacteria (mixed flora) </a:t>
            </a:r>
            <a:r>
              <a:rPr lang="en-US"/>
              <a:t>and this </a:t>
            </a:r>
            <a:r>
              <a:rPr lang="en-US" dirty="0"/>
              <a:t>is always more difficult to treat with antibiotics.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dirty="0"/>
          </a:p>
        </p:txBody>
      </p:sp>
    </p:spTree>
    <p:extLst>
      <p:ext uri="{BB962C8B-B14F-4D97-AF65-F5344CB8AC3E}">
        <p14:creationId xmlns:p14="http://schemas.microsoft.com/office/powerpoint/2010/main" val="37827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a:t>
            </a:r>
            <a:r>
              <a:rPr lang="sv-SE" dirty="0" err="1"/>
              <a:t>commonly</a:t>
            </a:r>
            <a:r>
              <a:rPr lang="sv-SE" dirty="0"/>
              <a:t> </a:t>
            </a:r>
            <a:r>
              <a:rPr lang="sv-SE" dirty="0" err="1"/>
              <a:t>used</a:t>
            </a:r>
            <a:r>
              <a:rPr lang="sv-SE" dirty="0"/>
              <a:t> </a:t>
            </a:r>
            <a:r>
              <a:rPr lang="sv-SE" dirty="0" err="1"/>
              <a:t>vocabulary</a:t>
            </a:r>
            <a:r>
              <a:rPr lang="sv-SE" dirty="0"/>
              <a:t> </a:t>
            </a:r>
            <a:r>
              <a:rPr lang="sv-SE" dirty="0" err="1"/>
              <a:t>when</a:t>
            </a:r>
            <a:r>
              <a:rPr lang="sv-SE" dirty="0"/>
              <a:t> </a:t>
            </a:r>
            <a:r>
              <a:rPr lang="sv-SE" dirty="0" err="1"/>
              <a:t>talking</a:t>
            </a:r>
            <a:r>
              <a:rPr lang="sv-SE" dirty="0"/>
              <a:t> </a:t>
            </a:r>
            <a:r>
              <a:rPr lang="sv-SE" dirty="0" err="1"/>
              <a:t>with</a:t>
            </a:r>
            <a:r>
              <a:rPr lang="sv-SE" dirty="0"/>
              <a:t> a HCP is </a:t>
            </a:r>
            <a:r>
              <a:rPr lang="sv-SE" dirty="0" err="1"/>
              <a:t>listed</a:t>
            </a:r>
            <a:r>
              <a:rPr lang="sv-SE" dirty="0"/>
              <a:t> </a:t>
            </a:r>
            <a:r>
              <a:rPr lang="sv-SE" dirty="0" err="1"/>
              <a:t>here</a:t>
            </a:r>
            <a:r>
              <a:rPr lang="sv-SE" dirty="0"/>
              <a:t> for </a:t>
            </a:r>
            <a:r>
              <a:rPr lang="sv-SE" dirty="0" err="1"/>
              <a:t>convenience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dirty="0"/>
          </a:p>
        </p:txBody>
      </p:sp>
    </p:spTree>
    <p:extLst>
      <p:ext uri="{BB962C8B-B14F-4D97-AF65-F5344CB8AC3E}">
        <p14:creationId xmlns:p14="http://schemas.microsoft.com/office/powerpoint/2010/main" val="3908813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slide illustrates how a problem leading to UTIs may be avoided. Reading from the bottom, box in dark blue, so the problem can be contamination of uropathogens and a </a:t>
            </a:r>
            <a:r>
              <a:rPr lang="en-US" sz="1200" noProof="0" dirty="0">
                <a:solidFill>
                  <a:schemeClr val="tx1"/>
                </a:solidFill>
              </a:rPr>
              <a:t>Non-infecting catheter technique will be one preventive strategy. Also, trying to not disturb the natural microflora. </a:t>
            </a:r>
          </a:p>
          <a:p>
            <a:r>
              <a:rPr lang="en-US" noProof="0" dirty="0"/>
              <a:t>The problem with bacteria travel up the urethra is of course most effectively prevented by the use of IC instead of indwelling catheters.</a:t>
            </a:r>
          </a:p>
          <a:p>
            <a:r>
              <a:rPr lang="en-US" noProof="0" dirty="0"/>
              <a:t>Bacterial invasion of the bladder can be prevented by different ways of enhance barrier function of the </a:t>
            </a:r>
            <a:r>
              <a:rPr lang="en-US" sz="1200" b="0" i="0" kern="1200" noProof="0" dirty="0">
                <a:solidFill>
                  <a:schemeClr val="tx1"/>
                </a:solidFill>
                <a:effectLst/>
                <a:latin typeface="+mn-lt"/>
                <a:ea typeface="+mn-ea"/>
                <a:cs typeface="+mn-cs"/>
              </a:rPr>
              <a:t>urothelium (the cell layers lining the lower urinary tract) </a:t>
            </a:r>
            <a:r>
              <a:rPr lang="en-US" noProof="0" dirty="0"/>
              <a:t>. Several </a:t>
            </a:r>
            <a:r>
              <a:rPr lang="en-US" noProof="0" dirty="0" err="1"/>
              <a:t>autors</a:t>
            </a:r>
            <a:r>
              <a:rPr lang="en-US" noProof="0" dirty="0"/>
              <a:t> from the second part UTI research would also claim that you should promote a healthy microbiota, prevent the bacteria to adhere and boost the body’s own immune system.</a:t>
            </a:r>
          </a:p>
          <a:p>
            <a:r>
              <a:rPr lang="en-US" noProof="0" dirty="0"/>
              <a:t>And trauma of the urethra should be avoided by use of hydrophilic catheters as wells as non-traumatic catheter tip.</a:t>
            </a:r>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dirty="0"/>
          </a:p>
        </p:txBody>
      </p:sp>
    </p:spTree>
    <p:extLst>
      <p:ext uri="{BB962C8B-B14F-4D97-AF65-F5344CB8AC3E}">
        <p14:creationId xmlns:p14="http://schemas.microsoft.com/office/powerpoint/2010/main" val="977919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UTIs are part of the therapy, but maybe there are ways to decrease these numbers, and even 1 UTI less per year means a lot both for the individual QoL and for the society as a whole. </a:t>
            </a:r>
          </a:p>
          <a:p>
            <a:r>
              <a:rPr lang="en-US" dirty="0"/>
              <a:t>The things we can aim for is that always avoid indwelling catheters, show all the scientific proof and long term studies and spread the useful educational material.</a:t>
            </a:r>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38</a:t>
            </a:fld>
            <a:endParaRPr lang="en-US"/>
          </a:p>
        </p:txBody>
      </p:sp>
    </p:spTree>
    <p:extLst>
      <p:ext uri="{BB962C8B-B14F-4D97-AF65-F5344CB8AC3E}">
        <p14:creationId xmlns:p14="http://schemas.microsoft.com/office/powerpoint/2010/main" val="3643698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Select</a:t>
            </a:r>
            <a:r>
              <a:rPr lang="sv-SE" dirty="0"/>
              <a:t> a </a:t>
            </a:r>
            <a:r>
              <a:rPr lang="sv-SE" dirty="0" err="1"/>
              <a:t>catheter</a:t>
            </a:r>
            <a:r>
              <a:rPr lang="sv-SE" dirty="0"/>
              <a:t> </a:t>
            </a:r>
            <a:r>
              <a:rPr lang="sv-SE" dirty="0" err="1"/>
              <a:t>which</a:t>
            </a:r>
            <a:r>
              <a:rPr lang="sv-SE" dirty="0"/>
              <a:t> is </a:t>
            </a:r>
            <a:r>
              <a:rPr lang="sv-SE" dirty="0" err="1"/>
              <a:t>compliant</a:t>
            </a:r>
            <a:r>
              <a:rPr lang="sv-SE" dirty="0"/>
              <a:t> for </a:t>
            </a:r>
            <a:r>
              <a:rPr lang="sv-SE" dirty="0" err="1"/>
              <a:t>each</a:t>
            </a:r>
            <a:r>
              <a:rPr lang="sv-SE" dirty="0"/>
              <a:t> </a:t>
            </a:r>
            <a:r>
              <a:rPr lang="sv-SE" dirty="0" err="1"/>
              <a:t>unique</a:t>
            </a:r>
            <a:r>
              <a:rPr lang="sv-SE" dirty="0"/>
              <a:t> patient, </a:t>
            </a:r>
            <a:r>
              <a:rPr lang="sv-SE" dirty="0" err="1"/>
              <a:t>with</a:t>
            </a:r>
            <a:r>
              <a:rPr lang="sv-SE" dirty="0"/>
              <a:t> non-touch </a:t>
            </a:r>
            <a:r>
              <a:rPr lang="sv-SE" dirty="0" err="1"/>
              <a:t>technique</a:t>
            </a:r>
            <a:r>
              <a:rPr lang="sv-SE" dirty="0"/>
              <a:t> and the typ </a:t>
            </a:r>
            <a:r>
              <a:rPr lang="sv-SE" dirty="0" err="1"/>
              <a:t>that</a:t>
            </a:r>
            <a:r>
              <a:rPr lang="sv-SE" dirty="0"/>
              <a:t> </a:t>
            </a:r>
            <a:r>
              <a:rPr lang="sv-SE" dirty="0" err="1"/>
              <a:t>will</a:t>
            </a:r>
            <a:r>
              <a:rPr lang="sv-SE" dirty="0"/>
              <a:t> </a:t>
            </a:r>
            <a:r>
              <a:rPr lang="sv-SE" dirty="0" err="1"/>
              <a:t>completely</a:t>
            </a:r>
            <a:r>
              <a:rPr lang="sv-SE" dirty="0"/>
              <a:t> </a:t>
            </a:r>
            <a:r>
              <a:rPr lang="sv-SE" dirty="0" err="1"/>
              <a:t>empty</a:t>
            </a:r>
            <a:r>
              <a:rPr lang="sv-SE" dirty="0"/>
              <a:t> the bladder. And ask for </a:t>
            </a:r>
            <a:r>
              <a:rPr lang="sv-SE" dirty="0" err="1"/>
              <a:t>need</a:t>
            </a:r>
            <a:r>
              <a:rPr lang="sv-SE" dirty="0"/>
              <a:t> </a:t>
            </a:r>
            <a:r>
              <a:rPr lang="sv-SE" dirty="0" err="1"/>
              <a:t>of</a:t>
            </a:r>
            <a:r>
              <a:rPr lang="sv-SE" dirty="0"/>
              <a:t> </a:t>
            </a:r>
            <a:r>
              <a:rPr lang="sv-SE" dirty="0" err="1"/>
              <a:t>bowel</a:t>
            </a:r>
            <a:r>
              <a:rPr lang="sv-SE" dirty="0"/>
              <a:t> management.</a:t>
            </a:r>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dirty="0"/>
          </a:p>
        </p:txBody>
      </p:sp>
    </p:spTree>
    <p:extLst>
      <p:ext uri="{BB962C8B-B14F-4D97-AF65-F5344CB8AC3E}">
        <p14:creationId xmlns:p14="http://schemas.microsoft.com/office/powerpoint/2010/main" val="2422001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wounds it is always easier for the bacteria to attach and since impossible to wash wounds in the urinary tract it’s very important trying to avoid microtrauma and hematuria. There are evidence of hydrophilic coatings and high osmolality being beneficial for this purpose.</a:t>
            </a:r>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dirty="0"/>
          </a:p>
        </p:txBody>
      </p:sp>
    </p:spTree>
    <p:extLst>
      <p:ext uri="{BB962C8B-B14F-4D97-AF65-F5344CB8AC3E}">
        <p14:creationId xmlns:p14="http://schemas.microsoft.com/office/powerpoint/2010/main" val="262260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scientific evidence that LoFric catheters have lower expected risk of trauma, hematuria and UTI. As well as long-term safety.</a:t>
            </a:r>
          </a:p>
          <a:p>
            <a:r>
              <a:rPr lang="en-US" dirty="0"/>
              <a:t>The unique </a:t>
            </a:r>
            <a:r>
              <a:rPr lang="en-US" dirty="0" err="1"/>
              <a:t>UrotonicTM</a:t>
            </a:r>
            <a:r>
              <a:rPr lang="en-US" dirty="0"/>
              <a:t> Surface Technology associated with LoFric has been well documented and is proven to reduce the risk of complications.</a:t>
            </a:r>
          </a:p>
          <a:p>
            <a:r>
              <a:rPr lang="sv-SE" dirty="0"/>
              <a:t>And </a:t>
            </a:r>
            <a:r>
              <a:rPr lang="sv-SE" dirty="0" err="1"/>
              <a:t>we</a:t>
            </a:r>
            <a:r>
              <a:rPr lang="sv-SE" dirty="0"/>
              <a:t> </a:t>
            </a:r>
            <a:r>
              <a:rPr lang="sv-SE" dirty="0" err="1"/>
              <a:t>have</a:t>
            </a:r>
            <a:r>
              <a:rPr lang="sv-SE" dirty="0"/>
              <a:t> </a:t>
            </a:r>
            <a:r>
              <a:rPr lang="sv-SE" dirty="0" err="1"/>
              <a:t>plenty</a:t>
            </a:r>
            <a:r>
              <a:rPr lang="sv-SE" dirty="0"/>
              <a:t> </a:t>
            </a:r>
            <a:r>
              <a:rPr lang="sv-SE" dirty="0" err="1"/>
              <a:t>of</a:t>
            </a:r>
            <a:r>
              <a:rPr lang="sv-SE" dirty="0"/>
              <a:t> </a:t>
            </a:r>
            <a:r>
              <a:rPr lang="sv-SE" dirty="0" err="1"/>
              <a:t>evidence</a:t>
            </a:r>
            <a:r>
              <a:rPr lang="sv-SE" dirty="0"/>
              <a:t> in </a:t>
            </a:r>
            <a:r>
              <a:rPr lang="sv-SE" dirty="0" err="1"/>
              <a:t>favour</a:t>
            </a:r>
            <a:r>
              <a:rPr lang="sv-SE" dirty="0"/>
              <a:t> </a:t>
            </a:r>
            <a:r>
              <a:rPr lang="sv-SE" dirty="0" err="1"/>
              <a:t>of</a:t>
            </a:r>
            <a:r>
              <a:rPr lang="sv-SE" dirty="0"/>
              <a:t> </a:t>
            </a:r>
            <a:r>
              <a:rPr lang="sv-SE" dirty="0" err="1"/>
              <a:t>our</a:t>
            </a:r>
            <a:r>
              <a:rPr lang="sv-SE" dirty="0"/>
              <a:t> </a:t>
            </a:r>
            <a:r>
              <a:rPr lang="sv-SE" dirty="0" err="1"/>
              <a:t>products</a:t>
            </a:r>
            <a:r>
              <a:rPr lang="sv-SE" dirty="0"/>
              <a:t> </a:t>
            </a:r>
            <a:r>
              <a:rPr lang="sv-SE" dirty="0" err="1"/>
              <a:t>compared</a:t>
            </a:r>
            <a:r>
              <a:rPr lang="sv-SE" dirty="0"/>
              <a:t> to </a:t>
            </a:r>
            <a:r>
              <a:rPr lang="sv-SE" dirty="0" err="1"/>
              <a:t>both</a:t>
            </a:r>
            <a:r>
              <a:rPr lang="sv-SE" dirty="0"/>
              <a:t> </a:t>
            </a:r>
            <a:r>
              <a:rPr lang="sv-SE" dirty="0" err="1"/>
              <a:t>indwelling</a:t>
            </a:r>
            <a:r>
              <a:rPr lang="sv-SE" dirty="0"/>
              <a:t> </a:t>
            </a:r>
            <a:r>
              <a:rPr lang="sv-SE" dirty="0" err="1"/>
              <a:t>catheters</a:t>
            </a:r>
            <a:r>
              <a:rPr lang="sv-SE" dirty="0"/>
              <a:t> and re-</a:t>
            </a:r>
            <a:r>
              <a:rPr lang="sv-SE" dirty="0" err="1"/>
              <a:t>use</a:t>
            </a:r>
            <a:r>
              <a:rPr lang="sv-SE" dirty="0"/>
              <a:t> </a:t>
            </a:r>
            <a:r>
              <a:rPr lang="sv-SE" dirty="0" err="1"/>
              <a:t>of</a:t>
            </a:r>
            <a:r>
              <a:rPr lang="sv-SE" dirty="0"/>
              <a:t> </a:t>
            </a:r>
            <a:r>
              <a:rPr lang="sv-SE" dirty="0" err="1"/>
              <a:t>catheters</a:t>
            </a:r>
            <a:r>
              <a:rPr lang="sv-SE" dirty="0"/>
              <a:t>.</a:t>
            </a:r>
          </a:p>
          <a:p>
            <a:r>
              <a:rPr lang="sv-SE" dirty="0" err="1"/>
              <a:t>Remember</a:t>
            </a:r>
            <a:r>
              <a:rPr lang="sv-SE" dirty="0"/>
              <a:t> </a:t>
            </a:r>
            <a:r>
              <a:rPr lang="sv-SE" dirty="0" err="1"/>
              <a:t>that</a:t>
            </a:r>
            <a:r>
              <a:rPr lang="sv-SE" dirty="0"/>
              <a:t> </a:t>
            </a:r>
            <a:r>
              <a:rPr lang="sv-SE" dirty="0" err="1"/>
              <a:t>residual</a:t>
            </a:r>
            <a:r>
              <a:rPr lang="sv-SE" dirty="0"/>
              <a:t> </a:t>
            </a:r>
            <a:r>
              <a:rPr lang="sv-SE" dirty="0" err="1"/>
              <a:t>volume</a:t>
            </a:r>
            <a:r>
              <a:rPr lang="sv-SE" dirty="0"/>
              <a:t> </a:t>
            </a:r>
            <a:r>
              <a:rPr lang="sv-SE" dirty="0" err="1"/>
              <a:t>of</a:t>
            </a:r>
            <a:r>
              <a:rPr lang="sv-SE" dirty="0"/>
              <a:t> </a:t>
            </a:r>
            <a:r>
              <a:rPr lang="sv-SE" dirty="0" err="1"/>
              <a:t>urine</a:t>
            </a:r>
            <a:r>
              <a:rPr lang="sv-SE" dirty="0"/>
              <a:t> </a:t>
            </a:r>
            <a:r>
              <a:rPr lang="sv-SE" dirty="0" err="1"/>
              <a:t>after</a:t>
            </a:r>
            <a:r>
              <a:rPr lang="sv-SE" dirty="0"/>
              <a:t> </a:t>
            </a:r>
            <a:r>
              <a:rPr lang="sv-SE" dirty="0" err="1"/>
              <a:t>catheterization</a:t>
            </a:r>
            <a:r>
              <a:rPr lang="sv-SE" dirty="0"/>
              <a:t> is </a:t>
            </a:r>
            <a:r>
              <a:rPr lang="sv-SE" dirty="0" err="1"/>
              <a:t>one</a:t>
            </a:r>
            <a:r>
              <a:rPr lang="sv-SE" dirty="0"/>
              <a:t> </a:t>
            </a:r>
            <a:r>
              <a:rPr lang="sv-SE" dirty="0" err="1"/>
              <a:t>of</a:t>
            </a:r>
            <a:r>
              <a:rPr lang="sv-SE" dirty="0"/>
              <a:t> the </a:t>
            </a:r>
            <a:r>
              <a:rPr lang="sv-SE" dirty="0" err="1"/>
              <a:t>main</a:t>
            </a:r>
            <a:r>
              <a:rPr lang="sv-SE" dirty="0"/>
              <a:t> </a:t>
            </a:r>
            <a:r>
              <a:rPr lang="sv-SE" dirty="0" err="1"/>
              <a:t>reasons</a:t>
            </a:r>
            <a:r>
              <a:rPr lang="sv-SE" dirty="0"/>
              <a:t> for </a:t>
            </a:r>
            <a:r>
              <a:rPr lang="sv-SE" dirty="0" err="1"/>
              <a:t>UTIs</a:t>
            </a:r>
            <a:r>
              <a:rPr lang="sv-SE" dirty="0"/>
              <a:t>. The </a:t>
            </a:r>
            <a:r>
              <a:rPr lang="sv-SE" dirty="0" err="1"/>
              <a:t>LoFric</a:t>
            </a:r>
            <a:r>
              <a:rPr lang="sv-SE" dirty="0"/>
              <a:t> </a:t>
            </a:r>
            <a:r>
              <a:rPr lang="sv-SE" dirty="0" err="1"/>
              <a:t>product</a:t>
            </a:r>
            <a:r>
              <a:rPr lang="sv-SE" dirty="0"/>
              <a:t> portfolio </a:t>
            </a:r>
            <a:r>
              <a:rPr lang="sv-SE" dirty="0" err="1"/>
              <a:t>have</a:t>
            </a:r>
            <a:r>
              <a:rPr lang="sv-SE" dirty="0"/>
              <a:t> a </a:t>
            </a:r>
            <a:r>
              <a:rPr lang="sv-SE" dirty="0" err="1"/>
              <a:t>great</a:t>
            </a:r>
            <a:r>
              <a:rPr lang="sv-SE" dirty="0"/>
              <a:t> </a:t>
            </a:r>
            <a:r>
              <a:rPr lang="sv-SE" dirty="0" err="1"/>
              <a:t>range</a:t>
            </a:r>
            <a:r>
              <a:rPr lang="sv-SE" dirty="0"/>
              <a:t> </a:t>
            </a:r>
            <a:r>
              <a:rPr lang="sv-SE" dirty="0" err="1"/>
              <a:t>of</a:t>
            </a:r>
            <a:r>
              <a:rPr lang="sv-SE" dirty="0"/>
              <a:t> </a:t>
            </a:r>
            <a:r>
              <a:rPr lang="sv-SE" dirty="0" err="1"/>
              <a:t>catheters</a:t>
            </a:r>
            <a:r>
              <a:rPr lang="sv-SE" dirty="0"/>
              <a:t> </a:t>
            </a:r>
            <a:r>
              <a:rPr lang="sv-SE" dirty="0" err="1"/>
              <a:t>providing</a:t>
            </a:r>
            <a:r>
              <a:rPr lang="sv-SE" dirty="0"/>
              <a:t> </a:t>
            </a:r>
            <a:r>
              <a:rPr lang="sv-SE" dirty="0" err="1"/>
              <a:t>good</a:t>
            </a:r>
            <a:r>
              <a:rPr lang="sv-SE" dirty="0"/>
              <a:t> </a:t>
            </a:r>
            <a:r>
              <a:rPr lang="sv-SE" dirty="0" err="1"/>
              <a:t>opportunities</a:t>
            </a:r>
            <a:r>
              <a:rPr lang="sv-SE" dirty="0"/>
              <a:t> to </a:t>
            </a:r>
            <a:r>
              <a:rPr lang="sv-SE" dirty="0" err="1"/>
              <a:t>find</a:t>
            </a:r>
            <a:r>
              <a:rPr lang="sv-SE" dirty="0"/>
              <a:t> the best </a:t>
            </a:r>
            <a:r>
              <a:rPr lang="sv-SE" dirty="0" err="1"/>
              <a:t>one</a:t>
            </a:r>
            <a:r>
              <a:rPr lang="sv-SE" dirty="0"/>
              <a:t> for </a:t>
            </a:r>
            <a:r>
              <a:rPr lang="sv-SE" dirty="0" err="1"/>
              <a:t>each</a:t>
            </a:r>
            <a:r>
              <a:rPr lang="sv-SE" dirty="0"/>
              <a:t> </a:t>
            </a:r>
            <a:r>
              <a:rPr lang="sv-SE" dirty="0" err="1"/>
              <a:t>individual</a:t>
            </a:r>
            <a:r>
              <a:rPr lang="sv-SE" dirty="0"/>
              <a:t> patient to </a:t>
            </a:r>
            <a:r>
              <a:rPr lang="sv-SE" dirty="0" err="1"/>
              <a:t>completely</a:t>
            </a:r>
            <a:r>
              <a:rPr lang="sv-SE" dirty="0"/>
              <a:t> </a:t>
            </a:r>
            <a:r>
              <a:rPr lang="sv-SE" dirty="0" err="1"/>
              <a:t>empty</a:t>
            </a:r>
            <a:r>
              <a:rPr lang="sv-SE" dirty="0"/>
              <a:t> the bladder. And for best </a:t>
            </a:r>
            <a:r>
              <a:rPr lang="sv-SE" dirty="0" err="1"/>
              <a:t>compliance</a:t>
            </a:r>
            <a:r>
              <a:rPr lang="sv-SE" dirty="0"/>
              <a: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motivators: Safety (LoFric evidence), Health (LoFric evidence)</a:t>
            </a:r>
          </a:p>
          <a:p>
            <a:endParaRPr lang="sv-SE" dirty="0"/>
          </a:p>
          <a:p>
            <a:r>
              <a:rPr lang="en-US" dirty="0"/>
              <a:t>Questions:</a:t>
            </a:r>
          </a:p>
          <a:p>
            <a:pPr marL="171450" indent="-171450">
              <a:buFontTx/>
              <a:buChar char="-"/>
            </a:pPr>
            <a:r>
              <a:rPr lang="en-US" dirty="0"/>
              <a:t>Is it important to you to choose a safe and well-documented catheter when recommending intermittent catheters to users?</a:t>
            </a:r>
          </a:p>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dirty="0"/>
          </a:p>
        </p:txBody>
      </p:sp>
    </p:spTree>
    <p:extLst>
      <p:ext uri="{BB962C8B-B14F-4D97-AF65-F5344CB8AC3E}">
        <p14:creationId xmlns:p14="http://schemas.microsoft.com/office/powerpoint/2010/main" val="35207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UTI is something that affects the patient’s QoL quite a lot</a:t>
            </a:r>
          </a:p>
          <a:p>
            <a:r>
              <a:rPr lang="en-US" noProof="0" dirty="0"/>
              <a:t>Indwelling catheters make some aggressive bacteria travel along the catheter and form crystalline clusters called biofilms, very hard to get rid of.</a:t>
            </a:r>
          </a:p>
          <a:p>
            <a:r>
              <a:rPr lang="en-US" noProof="0" dirty="0"/>
              <a:t>UTIs may be reduced by using LoFric catheters: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t>
            </a:r>
            <a:r>
              <a:rPr lang="en-US" noProof="0" dirty="0">
                <a:solidFill>
                  <a:schemeClr val="bg1"/>
                </a:solidFill>
                <a:latin typeface="+mn-lt"/>
              </a:rPr>
              <a:t>to reduce friction and urethral trauma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-minimizing risks of introducing harmful bacteria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-to completely empty the bladder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-with scientific proof and long term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-Good </a:t>
            </a:r>
            <a:r>
              <a:rPr lang="en-US" noProof="0" dirty="0" err="1">
                <a:solidFill>
                  <a:schemeClr val="bg1"/>
                </a:solidFill>
                <a:latin typeface="+mn-lt"/>
              </a:rPr>
              <a:t>educatio</a:t>
            </a:r>
            <a:r>
              <a:rPr lang="en-US" noProof="0" dirty="0">
                <a:solidFill>
                  <a:schemeClr val="bg1"/>
                </a:solidFill>
                <a:latin typeface="+mn-lt"/>
              </a:rPr>
              <a:t> for everyone involved (patient, caregiver, HCP)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chemeClr val="bg1"/>
              </a:solidFill>
              <a:latin typeface="+mn-lt"/>
            </a:endParaRP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42</a:t>
            </a:fld>
            <a:endParaRPr lang="en-US" dirty="0"/>
          </a:p>
        </p:txBody>
      </p:sp>
    </p:spTree>
    <p:extLst>
      <p:ext uri="{BB962C8B-B14F-4D97-AF65-F5344CB8AC3E}">
        <p14:creationId xmlns:p14="http://schemas.microsoft.com/office/powerpoint/2010/main" val="225772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a:t>
            </a:r>
            <a:r>
              <a:rPr lang="en-US" dirty="0"/>
              <a:t> should all remember that UTIs ARE troublesome issues. Untreated they can be life-</a:t>
            </a:r>
            <a:r>
              <a:rPr lang="en-US" dirty="0" err="1"/>
              <a:t>threatning</a:t>
            </a:r>
            <a:r>
              <a:rPr lang="en-US" dirty="0"/>
              <a:t> and everyone needs to do what we can to keep antibiotics a powerful and effective treatment also for coming generations.</a:t>
            </a:r>
          </a:p>
          <a:p>
            <a:r>
              <a:rPr lang="en-US" dirty="0"/>
              <a:t>Even though the antibiotic resistance is caused by all types of infections, not only UTIs, this is the situation right now. A catheter user living in one of those countries with high numbers of multidrug </a:t>
            </a:r>
            <a:r>
              <a:rPr lang="en-US" dirty="0" err="1"/>
              <a:t>resistent</a:t>
            </a:r>
            <a:r>
              <a:rPr lang="en-US" dirty="0"/>
              <a:t> strains will have more trouble getting rid of the infection. Let’s do what we can trying to minimize that risk.</a:t>
            </a:r>
          </a:p>
        </p:txBody>
      </p:sp>
      <p:sp>
        <p:nvSpPr>
          <p:cNvPr id="4" name="Slide Number Placeholder 3"/>
          <p:cNvSpPr>
            <a:spLocks noGrp="1"/>
          </p:cNvSpPr>
          <p:nvPr>
            <p:ph type="sldNum" sz="quarter" idx="5"/>
          </p:nvPr>
        </p:nvSpPr>
        <p:spPr/>
        <p:txBody>
          <a:bodyPr/>
          <a:lstStyle/>
          <a:p>
            <a:fld id="{6D4018D2-26EA-4626-92F2-1F10E443FD0D}" type="slidenum">
              <a:rPr lang="en-US" smtClean="0"/>
              <a:t>43</a:t>
            </a:fld>
            <a:endParaRPr lang="en-US" dirty="0"/>
          </a:p>
        </p:txBody>
      </p:sp>
    </p:spTree>
    <p:extLst>
      <p:ext uri="{BB962C8B-B14F-4D97-AF65-F5344CB8AC3E}">
        <p14:creationId xmlns:p14="http://schemas.microsoft.com/office/powerpoint/2010/main" val="92603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commonly used vocabulary when talking with a HCP is listed here for convenience</a:t>
            </a:r>
          </a:p>
        </p:txBody>
      </p:sp>
      <p:sp>
        <p:nvSpPr>
          <p:cNvPr id="4" name="Slide Number Placeholder 3"/>
          <p:cNvSpPr>
            <a:spLocks noGrp="1"/>
          </p:cNvSpPr>
          <p:nvPr>
            <p:ph type="sldNum" sz="quarter" idx="5"/>
          </p:nvPr>
        </p:nvSpPr>
        <p:spPr/>
        <p:txBody>
          <a:bodyPr/>
          <a:lstStyle/>
          <a:p>
            <a:fld id="{6D4018D2-26EA-4626-92F2-1F10E443FD0D}" type="slidenum">
              <a:rPr lang="en-US" smtClean="0"/>
              <a:t>4</a:t>
            </a:fld>
            <a:endParaRPr lang="en-US" dirty="0"/>
          </a:p>
        </p:txBody>
      </p:sp>
    </p:spTree>
    <p:extLst>
      <p:ext uri="{BB962C8B-B14F-4D97-AF65-F5344CB8AC3E}">
        <p14:creationId xmlns:p14="http://schemas.microsoft.com/office/powerpoint/2010/main" val="113311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presentation </a:t>
            </a:r>
            <a:r>
              <a:rPr lang="sv-SE" dirty="0" err="1"/>
              <a:t>was</a:t>
            </a:r>
            <a:r>
              <a:rPr lang="sv-SE" dirty="0"/>
              <a:t> </a:t>
            </a:r>
            <a:r>
              <a:rPr lang="sv-SE" dirty="0" err="1"/>
              <a:t>built</a:t>
            </a:r>
            <a:r>
              <a:rPr lang="sv-SE" dirty="0"/>
              <a:t> in 3 </a:t>
            </a:r>
            <a:r>
              <a:rPr lang="sv-SE" dirty="0" err="1"/>
              <a:t>sections</a:t>
            </a:r>
            <a:r>
              <a:rPr lang="sv-SE" dirty="0"/>
              <a:t>:</a:t>
            </a:r>
          </a:p>
          <a:p>
            <a:r>
              <a:rPr lang="sv-SE" dirty="0"/>
              <a:t>The </a:t>
            </a:r>
            <a:r>
              <a:rPr lang="sv-SE" dirty="0" err="1"/>
              <a:t>first</a:t>
            </a:r>
            <a:r>
              <a:rPr lang="sv-SE" dirty="0"/>
              <a:t> is </a:t>
            </a:r>
            <a:r>
              <a:rPr lang="sv-SE" dirty="0" err="1"/>
              <a:t>something</a:t>
            </a:r>
            <a:r>
              <a:rPr lang="sv-SE" dirty="0"/>
              <a:t> </a:t>
            </a:r>
            <a:r>
              <a:rPr lang="sv-SE" dirty="0" err="1"/>
              <a:t>that</a:t>
            </a:r>
            <a:r>
              <a:rPr lang="sv-SE" dirty="0"/>
              <a:t> I </a:t>
            </a:r>
            <a:r>
              <a:rPr lang="sv-SE" dirty="0" err="1"/>
              <a:t>think</a:t>
            </a:r>
            <a:r>
              <a:rPr lang="sv-SE" dirty="0"/>
              <a:t> </a:t>
            </a:r>
            <a:r>
              <a:rPr lang="sv-SE" dirty="0" err="1"/>
              <a:t>can</a:t>
            </a:r>
            <a:r>
              <a:rPr lang="sv-SE" dirty="0"/>
              <a:t> be </a:t>
            </a:r>
            <a:r>
              <a:rPr lang="sv-SE" dirty="0" err="1"/>
              <a:t>useful</a:t>
            </a:r>
            <a:r>
              <a:rPr lang="sv-SE" dirty="0"/>
              <a:t> for </a:t>
            </a:r>
            <a:r>
              <a:rPr lang="sv-SE" dirty="0" err="1"/>
              <a:t>everyone</a:t>
            </a:r>
            <a:r>
              <a:rPr lang="sv-SE" dirty="0"/>
              <a:t> </a:t>
            </a:r>
            <a:r>
              <a:rPr lang="sv-SE" dirty="0" err="1"/>
              <a:t>working</a:t>
            </a:r>
            <a:r>
              <a:rPr lang="sv-SE" dirty="0"/>
              <a:t> at Wellspect at </a:t>
            </a:r>
            <a:r>
              <a:rPr lang="sv-SE" dirty="0" err="1"/>
              <a:t>Sales</a:t>
            </a:r>
            <a:r>
              <a:rPr lang="sv-SE" dirty="0"/>
              <a:t> and marketing, </a:t>
            </a:r>
            <a:r>
              <a:rPr lang="sv-SE" dirty="0" err="1"/>
              <a:t>maybe</a:t>
            </a:r>
            <a:r>
              <a:rPr lang="sv-SE" dirty="0"/>
              <a:t> </a:t>
            </a:r>
            <a:r>
              <a:rPr lang="sv-SE" dirty="0" err="1"/>
              <a:t>used</a:t>
            </a:r>
            <a:r>
              <a:rPr lang="sv-SE" dirty="0"/>
              <a:t> for new </a:t>
            </a:r>
            <a:r>
              <a:rPr lang="sv-SE" dirty="0" err="1"/>
              <a:t>employees</a:t>
            </a:r>
            <a:r>
              <a:rPr lang="sv-SE" dirty="0"/>
              <a:t>.</a:t>
            </a:r>
          </a:p>
          <a:p>
            <a:r>
              <a:rPr lang="sv-SE" dirty="0" err="1"/>
              <a:t>Section</a:t>
            </a:r>
            <a:r>
              <a:rPr lang="sv-SE" dirty="0"/>
              <a:t> II is to show </a:t>
            </a:r>
            <a:r>
              <a:rPr lang="sv-SE" dirty="0" err="1"/>
              <a:t>what</a:t>
            </a:r>
            <a:r>
              <a:rPr lang="sv-SE" dirty="0"/>
              <a:t> is </a:t>
            </a:r>
            <a:r>
              <a:rPr lang="sv-SE" dirty="0" err="1"/>
              <a:t>out</a:t>
            </a:r>
            <a:r>
              <a:rPr lang="sv-SE" dirty="0"/>
              <a:t> </a:t>
            </a:r>
            <a:r>
              <a:rPr lang="sv-SE" dirty="0" err="1"/>
              <a:t>there</a:t>
            </a:r>
            <a:r>
              <a:rPr lang="sv-SE" dirty="0"/>
              <a:t> in the </a:t>
            </a:r>
            <a:r>
              <a:rPr lang="sv-SE" dirty="0" err="1"/>
              <a:t>literature</a:t>
            </a:r>
            <a:r>
              <a:rPr lang="sv-SE" dirty="0"/>
              <a:t> and the focus in </a:t>
            </a:r>
            <a:r>
              <a:rPr lang="sv-SE" dirty="0" err="1"/>
              <a:t>many</a:t>
            </a:r>
            <a:r>
              <a:rPr lang="sv-SE" dirty="0"/>
              <a:t> </a:t>
            </a:r>
            <a:r>
              <a:rPr lang="sv-SE" dirty="0" err="1"/>
              <a:t>conferences</a:t>
            </a:r>
            <a:r>
              <a:rPr lang="sv-SE" dirty="0"/>
              <a:t>, </a:t>
            </a:r>
            <a:r>
              <a:rPr lang="sv-SE" dirty="0" err="1"/>
              <a:t>but</a:t>
            </a:r>
            <a:r>
              <a:rPr lang="sv-SE" dirty="0"/>
              <a:t> parts </a:t>
            </a:r>
            <a:r>
              <a:rPr lang="sv-SE" dirty="0" err="1"/>
              <a:t>of</a:t>
            </a:r>
            <a:r>
              <a:rPr lang="sv-SE" dirty="0"/>
              <a:t> </a:t>
            </a:r>
            <a:r>
              <a:rPr lang="sv-SE" dirty="0" err="1"/>
              <a:t>this</a:t>
            </a:r>
            <a:r>
              <a:rPr lang="sv-SE" dirty="0"/>
              <a:t> </a:t>
            </a:r>
            <a:r>
              <a:rPr lang="sv-SE" dirty="0" err="1"/>
              <a:t>can</a:t>
            </a:r>
            <a:r>
              <a:rPr lang="sv-SE" dirty="0"/>
              <a:t> be </a:t>
            </a:r>
            <a:r>
              <a:rPr lang="sv-SE" dirty="0" err="1"/>
              <a:t>controversial</a:t>
            </a:r>
            <a:r>
              <a:rPr lang="sv-SE" dirty="0"/>
              <a:t> and not </a:t>
            </a:r>
            <a:r>
              <a:rPr lang="sv-SE" dirty="0" err="1"/>
              <a:t>everyone</a:t>
            </a:r>
            <a:r>
              <a:rPr lang="sv-SE" dirty="0"/>
              <a:t> </a:t>
            </a:r>
            <a:r>
              <a:rPr lang="sv-SE" dirty="0" err="1"/>
              <a:t>will</a:t>
            </a:r>
            <a:r>
              <a:rPr lang="sv-SE" dirty="0"/>
              <a:t> </a:t>
            </a:r>
            <a:r>
              <a:rPr lang="sv-SE" dirty="0" err="1"/>
              <a:t>agree</a:t>
            </a:r>
            <a:r>
              <a:rPr lang="sv-SE" dirty="0"/>
              <a:t>. </a:t>
            </a:r>
            <a:r>
              <a:rPr lang="sv-SE" dirty="0" err="1"/>
              <a:t>You</a:t>
            </a:r>
            <a:r>
              <a:rPr lang="sv-SE" dirty="0"/>
              <a:t> pick </a:t>
            </a:r>
            <a:r>
              <a:rPr lang="sv-SE" dirty="0" err="1"/>
              <a:t>what</a:t>
            </a:r>
            <a:r>
              <a:rPr lang="sv-SE" dirty="0"/>
              <a:t> </a:t>
            </a:r>
            <a:r>
              <a:rPr lang="sv-SE" dirty="0" err="1"/>
              <a:t>you</a:t>
            </a:r>
            <a:r>
              <a:rPr lang="sv-SE" dirty="0"/>
              <a:t> like.</a:t>
            </a:r>
          </a:p>
          <a:p>
            <a:r>
              <a:rPr lang="sv-SE" dirty="0"/>
              <a:t>Part III is the </a:t>
            </a:r>
            <a:r>
              <a:rPr lang="sv-SE" dirty="0" err="1"/>
              <a:t>link</a:t>
            </a:r>
            <a:r>
              <a:rPr lang="sv-SE" dirty="0"/>
              <a:t> to </a:t>
            </a:r>
            <a:r>
              <a:rPr lang="sv-SE" dirty="0" err="1"/>
              <a:t>LoFric</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dirty="0"/>
          </a:p>
        </p:txBody>
      </p:sp>
    </p:spTree>
    <p:extLst>
      <p:ext uri="{BB962C8B-B14F-4D97-AF65-F5344CB8AC3E}">
        <p14:creationId xmlns:p14="http://schemas.microsoft.com/office/powerpoint/2010/main" val="357760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ighlight>
                  <a:srgbClr val="FFFF00"/>
                </a:highlight>
              </a:rPr>
              <a:t>UTIs are the most common bacterial human infections and ac</a:t>
            </a:r>
            <a:r>
              <a:rPr lang="en-US" b="0" dirty="0">
                <a:solidFill>
                  <a:srgbClr val="FF0000"/>
                </a:solidFill>
                <a:highlight>
                  <a:srgbClr val="FFFF00"/>
                </a:highlight>
              </a:rPr>
              <a:t>count</a:t>
            </a:r>
            <a:r>
              <a:rPr lang="en-US" b="0" dirty="0">
                <a:highlight>
                  <a:srgbClr val="FFFF00"/>
                </a:highlight>
              </a:rPr>
              <a:t> for a lot of the prescribed antibiotics for treatment. Each year more than 130 million people worldwide are affected by a UTI (the numbers refer to both uncomplicated and complicated UTIs), with very high health costs. </a:t>
            </a:r>
          </a:p>
          <a:p>
            <a:endParaRPr lang="en-US" b="0" dirty="0">
              <a:highlight>
                <a:srgbClr val="FFFF00"/>
              </a:highlight>
            </a:endParaRPr>
          </a:p>
          <a:p>
            <a:r>
              <a:rPr lang="en-US" b="0" dirty="0">
                <a:highlight>
                  <a:srgbClr val="FFFF00"/>
                </a:highlight>
              </a:rPr>
              <a:t>One of the main health web sites in UK has reported a 65% increase of antibiotic consumption in the past 20 years among several countries. T</a:t>
            </a:r>
            <a:r>
              <a:rPr lang="en-US" b="0" dirty="0">
                <a:solidFill>
                  <a:schemeClr val="bg1">
                    <a:lumMod val="50000"/>
                  </a:schemeClr>
                </a:solidFill>
                <a:highlight>
                  <a:srgbClr val="FFFF00"/>
                </a:highlight>
              </a:rPr>
              <a:t>his is the general antibiotic consumption for all infections, not only UTI, but UTI is a significant part of it. </a:t>
            </a:r>
          </a:p>
          <a:p>
            <a:endParaRPr lang="en-US" dirty="0">
              <a:solidFill>
                <a:schemeClr val="bg1">
                  <a:lumMod val="50000"/>
                </a:schemeClr>
              </a:solidFill>
            </a:endParaRPr>
          </a:p>
          <a:p>
            <a:r>
              <a:rPr lang="en-US" dirty="0"/>
              <a:t>On this website experts estimate that about 10 million people are at risk of dying from infections if antibiotic use is not decreased.</a:t>
            </a:r>
          </a:p>
          <a:p>
            <a:endParaRPr lang="en-US"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dirty="0"/>
          </a:p>
        </p:txBody>
      </p:sp>
    </p:spTree>
    <p:extLst>
      <p:ext uri="{BB962C8B-B14F-4D97-AF65-F5344CB8AC3E}">
        <p14:creationId xmlns:p14="http://schemas.microsoft.com/office/powerpoint/2010/main" val="189752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no uniform and clear definition of UTI. Which makes it difficult to follow-up and compare between studies. </a:t>
            </a:r>
            <a:r>
              <a:rPr lang="en-US" dirty="0"/>
              <a:t>A variety of suggestions are available of what concentration of bacteria in the urine is relevant to measure and there is no exact answer to this. </a:t>
            </a:r>
            <a:r>
              <a:rPr lang="en-US" sz="1200" kern="1200" dirty="0">
                <a:solidFill>
                  <a:schemeClr val="tx1"/>
                </a:solidFill>
                <a:effectLst/>
                <a:latin typeface="+mn-lt"/>
                <a:ea typeface="+mn-ea"/>
                <a:cs typeface="+mn-cs"/>
              </a:rPr>
              <a:t>Many patients are prescribed antibiotics over the phone and many are treated without a urine culture.</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dirty="0"/>
              <a:t>In the different UTI definitions we can often read: “a significant bacteriuria in persons performing IC is present with &gt; 10</a:t>
            </a:r>
            <a:r>
              <a:rPr lang="sv-SE" baseline="30000" dirty="0"/>
              <a:t>2</a:t>
            </a:r>
            <a:r>
              <a:rPr lang="en-US" dirty="0"/>
              <a:t> </a:t>
            </a:r>
            <a:r>
              <a:rPr lang="en-US" dirty="0" err="1"/>
              <a:t>cfu</a:t>
            </a:r>
            <a:r>
              <a:rPr lang="en-US" dirty="0"/>
              <a:t>/mL, &gt; 10</a:t>
            </a:r>
            <a:r>
              <a:rPr lang="sv-SE" baseline="30000" dirty="0"/>
              <a:t>4 </a:t>
            </a:r>
            <a:r>
              <a:rPr lang="en-US" dirty="0"/>
              <a:t> </a:t>
            </a:r>
            <a:r>
              <a:rPr lang="en-US" dirty="0" err="1"/>
              <a:t>cfu</a:t>
            </a:r>
            <a:r>
              <a:rPr lang="en-US" dirty="0"/>
              <a:t>/mL”</a:t>
            </a:r>
          </a:p>
          <a:p>
            <a:pPr marL="171450" indent="-171450">
              <a:buFont typeface="Arial" panose="020B0604020202020204" pitchFamily="34" charset="0"/>
              <a:buChar char="•"/>
            </a:pPr>
            <a:r>
              <a:rPr lang="en-US" dirty="0"/>
              <a:t>The concentration may be of less importance and what really matters is the symptoms together with positive bacteria culture. </a:t>
            </a:r>
            <a:r>
              <a:rPr lang="sv-SE" dirty="0" err="1"/>
              <a:t>Bacteria</a:t>
            </a:r>
            <a:r>
              <a:rPr lang="sv-SE" dirty="0"/>
              <a:t> in the </a:t>
            </a:r>
            <a:r>
              <a:rPr lang="sv-SE" dirty="0" err="1"/>
              <a:t>urine</a:t>
            </a:r>
            <a:r>
              <a:rPr lang="sv-SE" dirty="0"/>
              <a:t> </a:t>
            </a:r>
            <a:r>
              <a:rPr lang="sv-SE" dirty="0" err="1"/>
              <a:t>doesn’t</a:t>
            </a:r>
            <a:r>
              <a:rPr lang="sv-SE" dirty="0"/>
              <a:t> cause harm, the problem </a:t>
            </a:r>
            <a:r>
              <a:rPr lang="sv-SE" dirty="0" err="1"/>
              <a:t>occurs</a:t>
            </a:r>
            <a:r>
              <a:rPr lang="sv-SE" dirty="0"/>
              <a:t> </a:t>
            </a:r>
            <a:r>
              <a:rPr lang="sv-SE" dirty="0" err="1"/>
              <a:t>when</a:t>
            </a:r>
            <a:r>
              <a:rPr lang="sv-SE" dirty="0"/>
              <a:t> </a:t>
            </a:r>
            <a:r>
              <a:rPr lang="sv-SE" dirty="0" err="1"/>
              <a:t>they</a:t>
            </a:r>
            <a:r>
              <a:rPr lang="sv-SE" dirty="0"/>
              <a:t> </a:t>
            </a:r>
            <a:r>
              <a:rPr lang="sv-SE" dirty="0" err="1"/>
              <a:t>attach</a:t>
            </a:r>
            <a:r>
              <a:rPr lang="sv-SE" dirty="0"/>
              <a:t> to the cells in the bladder and the </a:t>
            </a:r>
            <a:r>
              <a:rPr lang="sv-SE" dirty="0" err="1"/>
              <a:t>body</a:t>
            </a:r>
            <a:r>
              <a:rPr lang="sv-SE" dirty="0"/>
              <a:t> </a:t>
            </a:r>
            <a:r>
              <a:rPr lang="sv-SE" dirty="0" err="1"/>
              <a:t>reacts</a:t>
            </a:r>
            <a:r>
              <a:rPr lang="sv-SE" dirty="0"/>
              <a:t> </a:t>
            </a:r>
            <a:r>
              <a:rPr lang="sv-SE" dirty="0" err="1"/>
              <a:t>with</a:t>
            </a:r>
            <a:r>
              <a:rPr lang="sv-SE" dirty="0"/>
              <a:t> </a:t>
            </a:r>
            <a:r>
              <a:rPr lang="sv-SE" dirty="0" err="1"/>
              <a:t>fever</a:t>
            </a:r>
            <a:r>
              <a:rPr lang="sv-SE" dirty="0"/>
              <a:t> etc.</a:t>
            </a:r>
          </a:p>
          <a:p>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dirty="0"/>
          </a:p>
        </p:txBody>
      </p:sp>
    </p:spTree>
    <p:extLst>
      <p:ext uri="{BB962C8B-B14F-4D97-AF65-F5344CB8AC3E}">
        <p14:creationId xmlns:p14="http://schemas.microsoft.com/office/powerpoint/2010/main" val="124028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UTIs occur as a result of interactions between the </a:t>
            </a:r>
            <a:r>
              <a:rPr lang="en-US" sz="1200" b="0" i="0" kern="1200" dirty="0" err="1">
                <a:solidFill>
                  <a:schemeClr val="tx1"/>
                </a:solidFill>
                <a:effectLst/>
                <a:latin typeface="+mn-lt"/>
                <a:ea typeface="+mn-ea"/>
                <a:cs typeface="+mn-cs"/>
              </a:rPr>
              <a:t>uropathogen</a:t>
            </a:r>
            <a:r>
              <a:rPr lang="en-US" sz="1200" b="0" i="0" kern="1200" dirty="0">
                <a:solidFill>
                  <a:schemeClr val="tx1"/>
                </a:solidFill>
                <a:effectLst/>
                <a:latin typeface="+mn-lt"/>
                <a:ea typeface="+mn-ea"/>
                <a:cs typeface="+mn-cs"/>
              </a:rPr>
              <a:t> and host and involves several 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E.Coli</a:t>
            </a:r>
            <a:r>
              <a:rPr lang="en-US" sz="1200" b="0" i="0" kern="1200" dirty="0">
                <a:solidFill>
                  <a:schemeClr val="tx1"/>
                </a:solidFill>
                <a:effectLst/>
                <a:latin typeface="+mn-lt"/>
                <a:ea typeface="+mn-ea"/>
                <a:cs typeface="+mn-cs"/>
              </a:rPr>
              <a:t> is present in the human body, a lot in the gut normally contamination of the urethral areas is not a problem since the flush of urine will wash them out when emptying the bladder. But when this does not work, for example in patients using catheters the bacteria will move along the urethra into the bladder, attach to the bladder wall, multiply and cause tissue damage. The body will react with fever and other symptoms.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Sometimes the bacteria form a biofilm which is when they stick to a surface and together form a hard structure known as biofilm. This makes it much harder to defeat the bacteria since they are sort of protected from the antibiotic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human body has a first line of defense with cells lining the lumen of the bladder preventing bacteria to attach. If bacteria bypass this first line of defenses and if the immune system fails, a UTI can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bacteria have specific weapons called </a:t>
            </a:r>
            <a:r>
              <a:rPr lang="en-US" sz="1200" b="0" i="1" kern="1200" dirty="0">
                <a:solidFill>
                  <a:schemeClr val="tx1"/>
                </a:solidFill>
                <a:effectLst/>
                <a:latin typeface="+mn-lt"/>
                <a:ea typeface="+mn-ea"/>
                <a:cs typeface="+mn-cs"/>
              </a:rPr>
              <a:t>virulence factors</a:t>
            </a:r>
            <a:r>
              <a:rPr lang="en-US" sz="1200" b="0" i="0" kern="1200" dirty="0">
                <a:solidFill>
                  <a:schemeClr val="tx1"/>
                </a:solidFill>
                <a:effectLst/>
                <a:latin typeface="+mn-lt"/>
                <a:ea typeface="+mn-ea"/>
                <a:cs typeface="+mn-cs"/>
              </a:rPr>
              <a:t> on their surface, functioning like arms to grab on to the bladder wall. When developing new treatments against bacteria this is often the focus, “cutting the legs” and making the bacteria not being able to attach.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left untreated UTI may lead to severe infections of the kidneys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10</a:t>
            </a:fld>
            <a:endParaRPr lang="en-US" dirty="0"/>
          </a:p>
        </p:txBody>
      </p:sp>
    </p:spTree>
    <p:extLst>
      <p:ext uri="{BB962C8B-B14F-4D97-AF65-F5344CB8AC3E}">
        <p14:creationId xmlns:p14="http://schemas.microsoft.com/office/powerpoint/2010/main" val="162731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two major complications of UTIs,  they are usually associated to indwelling catheters.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first is infection spread to one or both kidneys. If the infection continues, kidney function can be damaged and result in kidney failure or complete loss of kidney function.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second complication is that the bacteria enter the bloodstream and may infect other organs. It could potentially cause sepsis and death.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some serious cases, urosepsis may progress to severe sepsis, septic shock, or multi-organ failure. Patients with severe sepsis produce little or no urine, they may have difficulty breathing and effect on the heart. The </a:t>
            </a:r>
            <a:r>
              <a:rPr lang="en-US" sz="1200" b="0" i="0" u="none" strike="noStrike" kern="1200" dirty="0">
                <a:solidFill>
                  <a:schemeClr val="tx1"/>
                </a:solidFill>
                <a:effectLst/>
                <a:latin typeface="+mn-lt"/>
                <a:ea typeface="+mn-ea"/>
                <a:cs typeface="+mn-cs"/>
              </a:rPr>
              <a:t>blood pressure</a:t>
            </a:r>
            <a:r>
              <a:rPr lang="en-US" sz="1200" b="0" i="0" kern="1200" dirty="0">
                <a:solidFill>
                  <a:schemeClr val="tx1"/>
                </a:solidFill>
                <a:effectLst/>
                <a:latin typeface="+mn-lt"/>
                <a:ea typeface="+mn-ea"/>
                <a:cs typeface="+mn-cs"/>
              </a:rPr>
              <a:t> drops to extremely low levels, no oxygen to the organs which may eventually shut down. These symptoms are life-threatening and require immediate medical attention.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treating urosepsis is not as simple, because it may not respond to antibiotics alone. A doctor will likely start the treatment with antibiotics because it is essential to treat the bacteria that caused the original UTI. They may also require oxygen, intravenous fluids and some people will need surgery to get rid of the source of an untreated infection completely.</a:t>
            </a:r>
          </a:p>
          <a:p>
            <a:r>
              <a:rPr lang="en-US" sz="1200" b="0" i="0" kern="1200" dirty="0">
                <a:solidFill>
                  <a:schemeClr val="tx1"/>
                </a:solidFill>
                <a:effectLst/>
                <a:latin typeface="+mn-lt"/>
                <a:ea typeface="+mn-ea"/>
                <a:cs typeface="+mn-cs"/>
              </a:rPr>
              <a:t>P</a:t>
            </a:r>
            <a:r>
              <a:rPr lang="en-US" dirty="0"/>
              <a:t>roblems can remain for long time also after recovery from the acute phase.  </a:t>
            </a:r>
          </a:p>
          <a:p>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dirty="0"/>
          </a:p>
        </p:txBody>
      </p:sp>
    </p:spTree>
    <p:extLst>
      <p:ext uri="{BB962C8B-B14F-4D97-AF65-F5344CB8AC3E}">
        <p14:creationId xmlns:p14="http://schemas.microsoft.com/office/powerpoint/2010/main" val="421355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057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2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61.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57"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2619029509"/>
      </p:ext>
    </p:extLst>
  </p:cSld>
  <p:clrMap bg1="dk1" tx1="lt1" bg2="dk2" tx2="lt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3" r:id="rId1"/>
    <p:sldLayoutId id="2147483752" r:id="rId2"/>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756" r:id="rId1"/>
    <p:sldLayoutId id="2147483755" r:id="rId2"/>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2178523864"/>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body of water with white text&#10;&#10;Description automatically generated with low confidence">
            <a:extLst>
              <a:ext uri="{FF2B5EF4-FFF2-40B4-BE49-F238E27FC236}">
                <a16:creationId xmlns:a16="http://schemas.microsoft.com/office/drawing/2014/main" id="{41AC5BD9-9C6E-4D56-9437-1478A9789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D8A25B0E-7486-45A8-A895-57D9DCF45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8354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10;&#10;Description automatically generated">
            <a:extLst>
              <a:ext uri="{FF2B5EF4-FFF2-40B4-BE49-F238E27FC236}">
                <a16:creationId xmlns:a16="http://schemas.microsoft.com/office/drawing/2014/main" id="{C4E47893-854F-41E7-BDF4-795F4AEF2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37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5AB3A47D-051F-4F0D-AB9C-C4B8EF06C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62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able&#10;&#10;Description automatically generated with medium confidence">
            <a:extLst>
              <a:ext uri="{FF2B5EF4-FFF2-40B4-BE49-F238E27FC236}">
                <a16:creationId xmlns:a16="http://schemas.microsoft.com/office/drawing/2014/main" id="{17EA5720-23DA-4CA6-A187-69B788B18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65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D8DF58D-9AF8-4479-B65B-AF0D8E083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72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630D06C5-36E2-4E8C-BC4D-D8FBAF31B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476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5A98C71B-24EE-4EBA-AF7B-FECAF68AB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1155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0CF38E85-8950-4A32-81BA-C655F7D77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686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able&#10;&#10;Description automatically generated">
            <a:extLst>
              <a:ext uri="{FF2B5EF4-FFF2-40B4-BE49-F238E27FC236}">
                <a16:creationId xmlns:a16="http://schemas.microsoft.com/office/drawing/2014/main" id="{0A63D01A-49DC-4C34-9CA7-C31FC4620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422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258E208E-FDFB-41DA-AAD0-9BBD5414A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15316"/>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F5464306-EA31-42A3-95A9-7591E624F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6012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body of water with white text&#10;&#10;Description automatically generated with low confidence">
            <a:extLst>
              <a:ext uri="{FF2B5EF4-FFF2-40B4-BE49-F238E27FC236}">
                <a16:creationId xmlns:a16="http://schemas.microsoft.com/office/drawing/2014/main" id="{97E1D6D5-F152-4FE7-BAE8-9DFD053F3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0372816"/>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7B19EBA-6E12-4F5F-8059-FF14190A0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752128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10;&#10;Description automatically generated">
            <a:extLst>
              <a:ext uri="{FF2B5EF4-FFF2-40B4-BE49-F238E27FC236}">
                <a16:creationId xmlns:a16="http://schemas.microsoft.com/office/drawing/2014/main" id="{B2D0D25D-F74C-4908-AE5B-862729CE0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806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6650648E-F0B3-49D4-9661-AC372B047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385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pie chart&#10;&#10;Description automatically generated with medium confidence">
            <a:extLst>
              <a:ext uri="{FF2B5EF4-FFF2-40B4-BE49-F238E27FC236}">
                <a16:creationId xmlns:a16="http://schemas.microsoft.com/office/drawing/2014/main" id="{67AD7EA2-C29B-4D5C-A42C-69A8429AC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5187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9A1A56FD-4DFE-4704-9C5C-114F1AFD2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36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0B137783-894E-41DC-979F-2524B6333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3739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able&#10;&#10;Description automatically generated">
            <a:extLst>
              <a:ext uri="{FF2B5EF4-FFF2-40B4-BE49-F238E27FC236}">
                <a16:creationId xmlns:a16="http://schemas.microsoft.com/office/drawing/2014/main" id="{C46DC74F-FE46-462C-95C3-0E32BD246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9123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379D8C14-B1AA-4150-997E-805056927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06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with medium confidence">
            <a:extLst>
              <a:ext uri="{FF2B5EF4-FFF2-40B4-BE49-F238E27FC236}">
                <a16:creationId xmlns:a16="http://schemas.microsoft.com/office/drawing/2014/main" id="{798EECF9-62C5-4A14-9F2E-4DDEE5D16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5735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4A4AD966-F1C7-4A56-875D-A49558C1B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0668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23539690-133A-4081-B563-C9892ED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029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50F84E26-6F02-4AC5-A1ED-DEDAAFA6C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258363"/>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water&#10;&#10;Description automatically generated">
            <a:extLst>
              <a:ext uri="{FF2B5EF4-FFF2-40B4-BE49-F238E27FC236}">
                <a16:creationId xmlns:a16="http://schemas.microsoft.com/office/drawing/2014/main" id="{C88648A9-2F4D-40DE-9BD9-FEF8553BF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437004"/>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D9D3BBB5-0213-435E-AFA5-6689F7304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432875"/>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3142F0D7-9F30-4328-B1DC-3B3758DBC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2803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1450204C-D834-4A13-8F23-FC4FB57B1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920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F47DF70E-BFE3-40D0-9A6A-6E1163B3E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1345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9FEFA5C3-F1E6-4C81-9E81-A3738B620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3184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416A3336-B423-4A3F-94BC-912BE0213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671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B6077694-08D5-4D49-9D5F-7A1D6684D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153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C54EC3D6-31C3-46E8-B6D1-1E4C3FAE3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5476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274D89D0-C558-4995-98C8-490283D0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7783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83291110-8CE8-4A39-88FE-A858C4B4C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0906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01BB0332-7F53-4F45-955F-2852E4404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9896987"/>
      </p:ext>
    </p:ext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E5E0CCBD-9F5F-47CD-8330-4404C43D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622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BDFF016C-19C9-4F7C-B0AB-1B4325927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CC88B00D-BB2F-4EED-88E6-D52F1C270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958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water&#10;&#10;Description automatically generated">
            <a:extLst>
              <a:ext uri="{FF2B5EF4-FFF2-40B4-BE49-F238E27FC236}">
                <a16:creationId xmlns:a16="http://schemas.microsoft.com/office/drawing/2014/main" id="{672DF471-4C1D-4E08-9CB9-6505CD875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594426"/>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924D803-E1A8-4F85-9AD7-3BD90AD87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30767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1BE61A79-2963-4A2D-8066-7317359D8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62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90950309-1DE3-437C-B359-FCD863B7B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645650"/>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1_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7604182D-BC59-4F68-8CAA-C11E3D0364E1}"/>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1.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7A9A5CE-58BC-4973-8DE4-D0333861499C}"/>
    </a:ext>
  </a:extLst>
</a:theme>
</file>

<file path=ppt/theme/theme22.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B03E501-4C96-4157-8266-4C47BA0C4DF1}" vid="{890AEE19-553A-4C46-8DBB-D45B8D64A639}"/>
    </a:ext>
  </a:extLst>
</a:theme>
</file>

<file path=ppt/theme/theme23.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2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4AE62C66D9124E8935F9658E170A9D" ma:contentTypeVersion="12" ma:contentTypeDescription="Create a new document." ma:contentTypeScope="" ma:versionID="8b6224b619637aa4a36d2dd209a8327a">
  <xsd:schema xmlns:xsd="http://www.w3.org/2001/XMLSchema" xmlns:xs="http://www.w3.org/2001/XMLSchema" xmlns:p="http://schemas.microsoft.com/office/2006/metadata/properties" xmlns:ns2="37ba6b00-dc9c-48cf-b9ec-c3c16bf9da83" xmlns:ns3="9da48e9d-4847-453a-92d1-a05ee0e3f78c" targetNamespace="http://schemas.microsoft.com/office/2006/metadata/properties" ma:root="true" ma:fieldsID="368f526450d3505df6bb6708b0e037b4" ns2:_="" ns3:_="">
    <xsd:import namespace="37ba6b00-dc9c-48cf-b9ec-c3c16bf9da83"/>
    <xsd:import namespace="9da48e9d-4847-453a-92d1-a05ee0e3f7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a6b00-dc9c-48cf-b9ec-c3c16bf9da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a48e9d-4847-453a-92d1-a05ee0e3f78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04C93D-D193-4035-8393-1B6DD9579B3B}">
  <ds:schemaRefs>
    <ds:schemaRef ds:uri="37ba6b00-dc9c-48cf-b9ec-c3c16bf9da83"/>
    <ds:schemaRef ds:uri="9da48e9d-4847-453a-92d1-a05ee0e3f78c"/>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70B0018E-CA78-433A-939E-63C2E65210ED}">
  <ds:schemaRefs>
    <ds:schemaRef ds:uri="http://schemas.microsoft.com/sharepoint/v3/contenttype/forms"/>
  </ds:schemaRefs>
</ds:datastoreItem>
</file>

<file path=customXml/itemProps3.xml><?xml version="1.0" encoding="utf-8"?>
<ds:datastoreItem xmlns:ds="http://schemas.openxmlformats.org/officeDocument/2006/customXml" ds:itemID="{2ABB8FA9-3BF3-4B75-8E6B-9BE0CF8D54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a6b00-dc9c-48cf-b9ec-c3c16bf9da83"/>
    <ds:schemaRef ds:uri="9da48e9d-4847-453a-92d1-a05ee0e3f7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4479</Words>
  <Application>Microsoft Office PowerPoint</Application>
  <PresentationFormat>Widescreen</PresentationFormat>
  <Paragraphs>199</Paragraphs>
  <Slides>44</Slides>
  <Notes>36</Notes>
  <HiddenSlides>0</HiddenSlides>
  <MMClips>0</MMClips>
  <ScaleCrop>false</ScaleCrop>
  <HeadingPairs>
    <vt:vector size="6" baseType="variant">
      <vt:variant>
        <vt:lpstr>Fonts Used</vt:lpstr>
      </vt:variant>
      <vt:variant>
        <vt:i4>3</vt:i4>
      </vt:variant>
      <vt:variant>
        <vt:lpstr>Theme</vt:lpstr>
      </vt:variant>
      <vt:variant>
        <vt:i4>23</vt:i4>
      </vt:variant>
      <vt:variant>
        <vt:lpstr>Slide Titles</vt:lpstr>
      </vt:variant>
      <vt:variant>
        <vt:i4>44</vt:i4>
      </vt:variant>
    </vt:vector>
  </HeadingPairs>
  <TitlesOfParts>
    <vt:vector size="70"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1_Corporate - neg</vt:lpstr>
      <vt:lpstr>Corporate</vt:lpstr>
      <vt:lpstr>Corporate - neg</vt:lpstr>
      <vt:lpstr>2_Corporate</vt:lpstr>
      <vt:lpstr>LoFric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2021-02-05T15:31:53Z</dcterms:created>
  <dcterms:modified xsi:type="dcterms:W3CDTF">2022-03-15T13:54:55Z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0x010100194AE62C66D9124E8935F9658E170A9D</vt:lpwstr>
  </property>
</Properties>
</file>